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3"/>
  </p:notesMasterIdLst>
  <p:sldIdLst>
    <p:sldId id="256" r:id="rId2"/>
    <p:sldId id="263" r:id="rId3"/>
    <p:sldId id="326" r:id="rId4"/>
    <p:sldId id="262" r:id="rId5"/>
    <p:sldId id="265" r:id="rId6"/>
    <p:sldId id="327" r:id="rId7"/>
    <p:sldId id="266" r:id="rId8"/>
    <p:sldId id="321" r:id="rId9"/>
    <p:sldId id="323" r:id="rId10"/>
    <p:sldId id="325" r:id="rId11"/>
    <p:sldId id="324"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p:cViewPr varScale="1">
        <p:scale>
          <a:sx n="73" d="100"/>
          <a:sy n="73" d="100"/>
        </p:scale>
        <p:origin x="2640"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D3FCD-2633-4927-83C2-9106D8211FD7}" type="datetimeFigureOut">
              <a:rPr lang="de-CH" smtClean="0"/>
              <a:t>28.11.2022</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6CA4D-4638-4088-B5FB-55CE9938E1BF}" type="slidenum">
              <a:rPr lang="de-CH" smtClean="0"/>
              <a:t>‹Nr.›</a:t>
            </a:fld>
            <a:endParaRPr lang="de-CH"/>
          </a:p>
        </p:txBody>
      </p:sp>
    </p:spTree>
    <p:extLst>
      <p:ext uri="{BB962C8B-B14F-4D97-AF65-F5344CB8AC3E}">
        <p14:creationId xmlns:p14="http://schemas.microsoft.com/office/powerpoint/2010/main" val="3309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2F6CA4D-4638-4088-B5FB-55CE9938E1BF}" type="slidenum">
              <a:rPr lang="de-CH" smtClean="0"/>
              <a:t>1</a:t>
            </a:fld>
            <a:endParaRPr lang="de-CH" dirty="0"/>
          </a:p>
        </p:txBody>
      </p:sp>
    </p:spTree>
    <p:extLst>
      <p:ext uri="{BB962C8B-B14F-4D97-AF65-F5344CB8AC3E}">
        <p14:creationId xmlns:p14="http://schemas.microsoft.com/office/powerpoint/2010/main" val="6549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47A09-19DD-D92A-24EE-D0EA929B3394}"/>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de-CH"/>
          </a:p>
        </p:txBody>
      </p:sp>
      <p:sp>
        <p:nvSpPr>
          <p:cNvPr id="3" name="Untertitel 2">
            <a:extLst>
              <a:ext uri="{FF2B5EF4-FFF2-40B4-BE49-F238E27FC236}">
                <a16:creationId xmlns:a16="http://schemas.microsoft.com/office/drawing/2014/main" id="{77A30E4F-6351-1191-A99B-6B49487D930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1C1EA7BC-0870-1A00-9813-769ACB5CDCA6}"/>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5" name="Fußzeilenplatzhalter 4">
            <a:extLst>
              <a:ext uri="{FF2B5EF4-FFF2-40B4-BE49-F238E27FC236}">
                <a16:creationId xmlns:a16="http://schemas.microsoft.com/office/drawing/2014/main" id="{103E3276-AEE3-B0A1-BCBE-C67045F8165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CC0E4F5-2192-CFC3-E016-C8590296FAEC}"/>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222438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570B8-7FC3-0F2A-F308-CEE6302B1DB0}"/>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B7E32E7B-6E83-65EA-9D8E-6EF58ACC54E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44354E0-6B85-8A8D-D2A1-D7B6FFA23420}"/>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5" name="Fußzeilenplatzhalter 4">
            <a:extLst>
              <a:ext uri="{FF2B5EF4-FFF2-40B4-BE49-F238E27FC236}">
                <a16:creationId xmlns:a16="http://schemas.microsoft.com/office/drawing/2014/main" id="{C6385B63-EC4F-8CB7-D5E8-F1C6607906E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F1D285F-CC15-BE16-F71E-EFB6E58256BE}"/>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161351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AF002C9-A2C6-1846-F242-2E4D2C2C9CD4}"/>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6B47E4E8-5A2A-7B9D-F2C7-DFCCD2F35D9D}"/>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9FD7CC3-4129-BC71-61D6-AC9239E7FE75}"/>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5" name="Fußzeilenplatzhalter 4">
            <a:extLst>
              <a:ext uri="{FF2B5EF4-FFF2-40B4-BE49-F238E27FC236}">
                <a16:creationId xmlns:a16="http://schemas.microsoft.com/office/drawing/2014/main" id="{F3BF82A2-42C9-AB06-D237-7D93680EAFE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4340FF3-193B-B0F3-0BBC-5DD951292491}"/>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274205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D7427-3623-A71C-F6CE-C307265C830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39B86F1-6083-D4AE-BED9-81B8DBC6A6E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17F4F74-3AD7-DF65-1AF7-806CE66FD90B}"/>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5" name="Fußzeilenplatzhalter 4">
            <a:extLst>
              <a:ext uri="{FF2B5EF4-FFF2-40B4-BE49-F238E27FC236}">
                <a16:creationId xmlns:a16="http://schemas.microsoft.com/office/drawing/2014/main" id="{B3F8F6ED-72DC-FE10-FDCB-A7649BF002E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F670895-587A-6B2C-4A4C-FEF178DAB755}"/>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194986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94D83-6966-F82B-8E23-EC77C02AD0BC}"/>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endParaRPr lang="de-CH"/>
          </a:p>
        </p:txBody>
      </p:sp>
      <p:sp>
        <p:nvSpPr>
          <p:cNvPr id="3" name="Textplatzhalter 2">
            <a:extLst>
              <a:ext uri="{FF2B5EF4-FFF2-40B4-BE49-F238E27FC236}">
                <a16:creationId xmlns:a16="http://schemas.microsoft.com/office/drawing/2014/main" id="{45C52490-3426-68FC-5B50-7F3B98FF2E7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A84FB3A-D819-8CFB-8D5E-C65DE55326E9}"/>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5" name="Fußzeilenplatzhalter 4">
            <a:extLst>
              <a:ext uri="{FF2B5EF4-FFF2-40B4-BE49-F238E27FC236}">
                <a16:creationId xmlns:a16="http://schemas.microsoft.com/office/drawing/2014/main" id="{A4B62370-320E-0C22-3C26-21571C7A6AA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F0EF568-D60A-5B0B-8517-D5009B20F572}"/>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195188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636ED-B48C-4DB7-18FF-937A372DF4F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42BCFF6-C9FD-DCFF-00AA-2FCC77DF50E5}"/>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87664AE-B576-33F1-76FD-009FBF483E8A}"/>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5B36882-A88D-2478-4DC4-AFB69185B2DC}"/>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6" name="Fußzeilenplatzhalter 5">
            <a:extLst>
              <a:ext uri="{FF2B5EF4-FFF2-40B4-BE49-F238E27FC236}">
                <a16:creationId xmlns:a16="http://schemas.microsoft.com/office/drawing/2014/main" id="{4CC40101-C32A-EE10-BC42-54850361CD6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3FCB6A-9CA6-3A7F-1775-77B530EF6B8B}"/>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356405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BE7C4-ACFA-E18A-0472-D61842C8C776}"/>
              </a:ext>
            </a:extLst>
          </p:cNvPr>
          <p:cNvSpPr>
            <a:spLocks noGrp="1"/>
          </p:cNvSpPr>
          <p:nvPr>
            <p:ph type="title"/>
          </p:nvPr>
        </p:nvSpPr>
        <p:spPr>
          <a:xfrm>
            <a:off x="629841" y="365126"/>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062EB21C-384F-C65D-6389-78A8F74F8A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D700E2AE-82B5-17D5-B91F-D23C3E35CD22}"/>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9BD67F60-454B-6DAE-79AD-723D80E4B2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1CC3E134-F519-2001-C51F-BD72BCD98C41}"/>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9091A4E6-D3CF-0BC0-B503-F1587CB233DC}"/>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8" name="Fußzeilenplatzhalter 7">
            <a:extLst>
              <a:ext uri="{FF2B5EF4-FFF2-40B4-BE49-F238E27FC236}">
                <a16:creationId xmlns:a16="http://schemas.microsoft.com/office/drawing/2014/main" id="{A4775E81-A8D6-AE0C-5751-F41768986AF0}"/>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804B5B4-7B9F-4286-A0BE-413B200C0F30}"/>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373895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5D9AB-89E4-44B5-77BC-ED021A633EF7}"/>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669BD00-239C-776B-997A-9930C80F0BD9}"/>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4" name="Fußzeilenplatzhalter 3">
            <a:extLst>
              <a:ext uri="{FF2B5EF4-FFF2-40B4-BE49-F238E27FC236}">
                <a16:creationId xmlns:a16="http://schemas.microsoft.com/office/drawing/2014/main" id="{56B6D1E1-3B31-9A35-5D3D-DF4ABFDC1E69}"/>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57F03858-6D6A-921C-7A37-684A996653F2}"/>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140271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5E94FC8-D0B8-AC0C-304A-56BAADEDD5A9}"/>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3" name="Fußzeilenplatzhalter 2">
            <a:extLst>
              <a:ext uri="{FF2B5EF4-FFF2-40B4-BE49-F238E27FC236}">
                <a16:creationId xmlns:a16="http://schemas.microsoft.com/office/drawing/2014/main" id="{98F79291-EBB4-DF7A-A1BB-B03AFB27895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787EAC92-3C26-FBAE-C8E2-DD3F7CE4032F}"/>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91283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2E3E1-135F-EF80-A830-D5BB51A21DE5}"/>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95C7B87C-C97D-6CAA-BF02-D1A2FE40DD3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AEECEB63-06CC-7D56-0DF1-91ABFFF0C0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63437FA-51C8-387B-7E4A-E9F2DAA37EED}"/>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6" name="Fußzeilenplatzhalter 5">
            <a:extLst>
              <a:ext uri="{FF2B5EF4-FFF2-40B4-BE49-F238E27FC236}">
                <a16:creationId xmlns:a16="http://schemas.microsoft.com/office/drawing/2014/main" id="{715712E8-8C08-2A4D-1DA9-270C8E99228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2DEFA02-D42C-5F03-87E9-DCB950029EED}"/>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254694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404FD-8227-EAB8-4DC6-DF835E3E27C2}"/>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CH"/>
          </a:p>
        </p:txBody>
      </p:sp>
      <p:sp>
        <p:nvSpPr>
          <p:cNvPr id="3" name="Bildplatzhalter 2">
            <a:extLst>
              <a:ext uri="{FF2B5EF4-FFF2-40B4-BE49-F238E27FC236}">
                <a16:creationId xmlns:a16="http://schemas.microsoft.com/office/drawing/2014/main" id="{FF025A0D-7633-652B-6EA3-D62FD2E5FE6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CH"/>
          </a:p>
        </p:txBody>
      </p:sp>
      <p:sp>
        <p:nvSpPr>
          <p:cNvPr id="4" name="Textplatzhalter 3">
            <a:extLst>
              <a:ext uri="{FF2B5EF4-FFF2-40B4-BE49-F238E27FC236}">
                <a16:creationId xmlns:a16="http://schemas.microsoft.com/office/drawing/2014/main" id="{FC5F0D32-CC89-DC31-6AF4-51A12E8FC6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40D99A88-CCD5-1E51-14D9-E0E95D5145C6}"/>
              </a:ext>
            </a:extLst>
          </p:cNvPr>
          <p:cNvSpPr>
            <a:spLocks noGrp="1"/>
          </p:cNvSpPr>
          <p:nvPr>
            <p:ph type="dt" sz="half" idx="10"/>
          </p:nvPr>
        </p:nvSpPr>
        <p:spPr/>
        <p:txBody>
          <a:bodyPr/>
          <a:lstStyle/>
          <a:p>
            <a:fld id="{8A0F62D4-F9B3-4115-8E65-7D501516B6C9}" type="datetimeFigureOut">
              <a:rPr lang="de-CH" smtClean="0"/>
              <a:t>28.11.2022</a:t>
            </a:fld>
            <a:endParaRPr lang="de-CH"/>
          </a:p>
        </p:txBody>
      </p:sp>
      <p:sp>
        <p:nvSpPr>
          <p:cNvPr id="6" name="Fußzeilenplatzhalter 5">
            <a:extLst>
              <a:ext uri="{FF2B5EF4-FFF2-40B4-BE49-F238E27FC236}">
                <a16:creationId xmlns:a16="http://schemas.microsoft.com/office/drawing/2014/main" id="{5E229329-687F-04D4-CB73-147A2BD16DC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1FE91ED-56F8-7E53-01D0-3B8C9FC5ECCA}"/>
              </a:ext>
            </a:extLst>
          </p:cNvPr>
          <p:cNvSpPr>
            <a:spLocks noGrp="1"/>
          </p:cNvSpPr>
          <p:nvPr>
            <p:ph type="sldNum" sz="quarter" idx="12"/>
          </p:nvPr>
        </p:nvSpPr>
        <p:spPr/>
        <p:txBody>
          <a:bodyPr/>
          <a:lstStyle/>
          <a:p>
            <a:fld id="{A88C3C63-5F42-46DD-A9F2-2F0CCC4B61F3}" type="slidenum">
              <a:rPr lang="de-CH" smtClean="0"/>
              <a:t>‹Nr.›</a:t>
            </a:fld>
            <a:endParaRPr lang="de-CH"/>
          </a:p>
        </p:txBody>
      </p:sp>
    </p:spTree>
    <p:extLst>
      <p:ext uri="{BB962C8B-B14F-4D97-AF65-F5344CB8AC3E}">
        <p14:creationId xmlns:p14="http://schemas.microsoft.com/office/powerpoint/2010/main" val="275035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FB40DE7-012B-6824-9DE6-72BCD2F5183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883F9864-F55A-6D58-2117-31EC22D422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DCDDEDC-BF16-BB4E-3984-80853F85A4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0F62D4-F9B3-4115-8E65-7D501516B6C9}" type="datetimeFigureOut">
              <a:rPr lang="de-CH" smtClean="0"/>
              <a:t>28.11.2022</a:t>
            </a:fld>
            <a:endParaRPr lang="de-CH"/>
          </a:p>
        </p:txBody>
      </p:sp>
      <p:sp>
        <p:nvSpPr>
          <p:cNvPr id="5" name="Fußzeilenplatzhalter 4">
            <a:extLst>
              <a:ext uri="{FF2B5EF4-FFF2-40B4-BE49-F238E27FC236}">
                <a16:creationId xmlns:a16="http://schemas.microsoft.com/office/drawing/2014/main" id="{45035413-75F7-014D-8CA0-94D5CF100F2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06B867D1-68D8-5D55-40DB-586535D93AA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8C3C63-5F42-46DD-A9F2-2F0CCC4B61F3}" type="slidenum">
              <a:rPr lang="de-CH" smtClean="0"/>
              <a:t>‹Nr.›</a:t>
            </a:fld>
            <a:endParaRPr lang="de-CH"/>
          </a:p>
        </p:txBody>
      </p:sp>
    </p:spTree>
    <p:extLst>
      <p:ext uri="{BB962C8B-B14F-4D97-AF65-F5344CB8AC3E}">
        <p14:creationId xmlns:p14="http://schemas.microsoft.com/office/powerpoint/2010/main" val="355414301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8.xml"/><Relationship Id="rId1" Type="http://schemas.openxmlformats.org/officeDocument/2006/relationships/slideLayout" Target="../slideLayouts/slideLayout2.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8.xml"/><Relationship Id="rId1" Type="http://schemas.openxmlformats.org/officeDocument/2006/relationships/slideLayout" Target="../slideLayouts/slideLayout2.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hdphoto" Target="../media/hdphoto2.wdp"/><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3.wdp"/><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6.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5.jpeg"/><Relationship Id="rId2" Type="http://schemas.openxmlformats.org/officeDocument/2006/relationships/slide" Target="slide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0.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A522022-6DB7-562E-2FF7-EF043DAFB21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5400000">
            <a:off x="1366333" y="-1140649"/>
            <a:ext cx="6379194" cy="9013184"/>
          </a:xfrm>
          <a:prstGeom prst="rect">
            <a:avLst/>
          </a:prstGeom>
        </p:spPr>
      </p:pic>
      <p:sp>
        <p:nvSpPr>
          <p:cNvPr id="2" name="Rechteck 1">
            <a:extLst>
              <a:ext uri="{FF2B5EF4-FFF2-40B4-BE49-F238E27FC236}">
                <a16:creationId xmlns:a16="http://schemas.microsoft.com/office/drawing/2014/main" id="{8BD78C7F-538B-3D88-D87D-791901E28407}"/>
              </a:ext>
            </a:extLst>
          </p:cNvPr>
          <p:cNvSpPr/>
          <p:nvPr/>
        </p:nvSpPr>
        <p:spPr>
          <a:xfrm>
            <a:off x="7097917" y="5857591"/>
            <a:ext cx="1885058" cy="805759"/>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1600" b="1" dirty="0">
                <a:latin typeface="Calibri Light" panose="020F0302020204030204" pitchFamily="34" charset="0"/>
                <a:cs typeface="Calibri Light" panose="020F0302020204030204" pitchFamily="34" charset="0"/>
              </a:rPr>
              <a:t>Klasse P 6b</a:t>
            </a:r>
            <a:br>
              <a:rPr lang="de-DE" sz="1600" b="1" dirty="0">
                <a:latin typeface="Calibri Light" panose="020F0302020204030204" pitchFamily="34" charset="0"/>
                <a:cs typeface="Calibri Light" panose="020F0302020204030204" pitchFamily="34" charset="0"/>
              </a:rPr>
            </a:br>
            <a:r>
              <a:rPr lang="de-DE" sz="1600" b="1" dirty="0">
                <a:latin typeface="Calibri Light" panose="020F0302020204030204" pitchFamily="34" charset="0"/>
                <a:cs typeface="Calibri Light" panose="020F0302020204030204" pitchFamily="34" charset="0"/>
              </a:rPr>
              <a:t>Schule </a:t>
            </a:r>
            <a:r>
              <a:rPr lang="de-DE" sz="1600" b="1" dirty="0" err="1">
                <a:latin typeface="Calibri Light" panose="020F0302020204030204" pitchFamily="34" charset="0"/>
                <a:cs typeface="Calibri Light" panose="020F0302020204030204" pitchFamily="34" charset="0"/>
              </a:rPr>
              <a:t>Dorfmatt</a:t>
            </a:r>
            <a:br>
              <a:rPr lang="de-DE" sz="1600" b="1" dirty="0">
                <a:latin typeface="Calibri Light" panose="020F0302020204030204" pitchFamily="34" charset="0"/>
                <a:cs typeface="Calibri Light" panose="020F0302020204030204" pitchFamily="34" charset="0"/>
              </a:rPr>
            </a:br>
            <a:r>
              <a:rPr lang="de-DE" sz="1600" b="1" dirty="0">
                <a:latin typeface="Calibri Light" panose="020F0302020204030204" pitchFamily="34" charset="0"/>
                <a:cs typeface="Calibri Light" panose="020F0302020204030204" pitchFamily="34" charset="0"/>
              </a:rPr>
              <a:t>Baar ZG</a:t>
            </a:r>
            <a:endParaRPr lang="de-CH" sz="1600" b="1" dirty="0">
              <a:latin typeface="Calibri Light" panose="020F0302020204030204" pitchFamily="34" charset="0"/>
              <a:cs typeface="Calibri Light" panose="020F0302020204030204" pitchFamily="34" charset="0"/>
            </a:endParaRPr>
          </a:p>
        </p:txBody>
      </p:sp>
      <p:sp>
        <p:nvSpPr>
          <p:cNvPr id="3" name="Rechteck 2">
            <a:hlinkClick r:id="rId5" action="ppaction://hlinksldjump"/>
            <a:extLst>
              <a:ext uri="{FF2B5EF4-FFF2-40B4-BE49-F238E27FC236}">
                <a16:creationId xmlns:a16="http://schemas.microsoft.com/office/drawing/2014/main" id="{EC737FD5-F592-160D-3DAD-C42BB924929F}"/>
              </a:ext>
            </a:extLst>
          </p:cNvPr>
          <p:cNvSpPr/>
          <p:nvPr/>
        </p:nvSpPr>
        <p:spPr>
          <a:xfrm>
            <a:off x="4384040" y="5262897"/>
            <a:ext cx="1482690" cy="44511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ln w="0"/>
                <a:solidFill>
                  <a:schemeClr val="bg1"/>
                </a:solidFill>
                <a:effectLst>
                  <a:outerShdw blurRad="38100" dist="19050" dir="2700000" algn="tl" rotWithShape="0">
                    <a:schemeClr val="dk1">
                      <a:alpha val="40000"/>
                    </a:schemeClr>
                  </a:outerShdw>
                </a:effectLst>
              </a:rPr>
              <a:t>START</a:t>
            </a:r>
            <a:endParaRPr lang="de-CH"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9019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E7850BE-F3F5-0501-29A5-498FC5F56813}"/>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dirty="0"/>
          </a:p>
        </p:txBody>
      </p:sp>
      <p:sp>
        <p:nvSpPr>
          <p:cNvPr id="4" name="Textfeld 3">
            <a:extLst>
              <a:ext uri="{FF2B5EF4-FFF2-40B4-BE49-F238E27FC236}">
                <a16:creationId xmlns:a16="http://schemas.microsoft.com/office/drawing/2014/main" id="{DFD50BF4-1993-57CC-F121-07DB23331219}"/>
              </a:ext>
            </a:extLst>
          </p:cNvPr>
          <p:cNvSpPr txBox="1"/>
          <p:nvPr/>
        </p:nvSpPr>
        <p:spPr>
          <a:xfrm>
            <a:off x="501586" y="524464"/>
            <a:ext cx="7691800" cy="2126864"/>
          </a:xfrm>
          <a:prstGeom prst="rect">
            <a:avLst/>
          </a:prstGeom>
          <a:noFill/>
        </p:spPr>
        <p:txBody>
          <a:bodyPr wrap="square">
            <a:spAutoFit/>
          </a:bodyPr>
          <a:lstStyle/>
          <a:p>
            <a:pPr>
              <a:lnSpc>
                <a:spcPct val="150000"/>
              </a:lnSpc>
            </a:pPr>
            <a:r>
              <a:rPr lang="de-DE" dirty="0">
                <a:latin typeface="Calibri Light" panose="020F0302020204030204" pitchFamily="34" charset="0"/>
                <a:cs typeface="Calibri Light" panose="020F0302020204030204" pitchFamily="34" charset="0"/>
              </a:rPr>
              <a:t>FALSCH!</a:t>
            </a:r>
            <a:br>
              <a:rPr lang="de-DE" dirty="0">
                <a:latin typeface="Calibri Light" panose="020F0302020204030204" pitchFamily="34" charset="0"/>
                <a:cs typeface="Calibri Light" panose="020F0302020204030204" pitchFamily="34" charset="0"/>
              </a:rPr>
            </a:br>
            <a:r>
              <a:rPr lang="de-DE" dirty="0">
                <a:latin typeface="Calibri Light" panose="020F0302020204030204" pitchFamily="34" charset="0"/>
                <a:cs typeface="Calibri Light" panose="020F0302020204030204" pitchFamily="34" charset="0"/>
              </a:rPr>
              <a:t>Die Schicht muss 10-12 cm messen, damit sich ein Mensch sicher auf dem Eis bewegen kann.</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endParaRPr lang="de-CH" sz="1800" dirty="0">
              <a:latin typeface="Calibri Light" panose="020F0302020204030204" pitchFamily="34" charset="0"/>
              <a:cs typeface="Calibri Light" panose="020F0302020204030204" pitchFamily="34" charset="0"/>
            </a:endParaRPr>
          </a:p>
        </p:txBody>
      </p:sp>
      <p:sp>
        <p:nvSpPr>
          <p:cNvPr id="6" name="Pfeil: gestreift nach rechts 5">
            <a:hlinkClick r:id="rId2" action="ppaction://hlinksldjump"/>
            <a:extLst>
              <a:ext uri="{FF2B5EF4-FFF2-40B4-BE49-F238E27FC236}">
                <a16:creationId xmlns:a16="http://schemas.microsoft.com/office/drawing/2014/main" id="{417F7113-5BDB-08CE-0B89-EBE9F98BBD15}"/>
              </a:ext>
            </a:extLst>
          </p:cNvPr>
          <p:cNvSpPr/>
          <p:nvPr/>
        </p:nvSpPr>
        <p:spPr>
          <a:xfrm>
            <a:off x="798527" y="4902633"/>
            <a:ext cx="7097917" cy="1466661"/>
          </a:xfrm>
          <a:prstGeom prst="stripedRightArrow">
            <a:avLst>
              <a:gd name="adj1" fmla="val 4629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t>Hier geht es weiter mit der Geschichte ...</a:t>
            </a:r>
            <a:endParaRPr lang="de-CH" dirty="0"/>
          </a:p>
        </p:txBody>
      </p:sp>
      <p:pic>
        <p:nvPicPr>
          <p:cNvPr id="3" name="Grafik 2" descr="Ein Bild, das Text enthält.&#10;&#10;Automatisch generierte Beschreibung">
            <a:extLst>
              <a:ext uri="{FF2B5EF4-FFF2-40B4-BE49-F238E27FC236}">
                <a16:creationId xmlns:a16="http://schemas.microsoft.com/office/drawing/2014/main" id="{DCBA54A2-AA6B-A8E9-D39A-64D26562DBAE}"/>
              </a:ext>
            </a:extLst>
          </p:cNvPr>
          <p:cNvPicPr>
            <a:picLocks noChangeAspect="1"/>
          </p:cNvPicPr>
          <p:nvPr/>
        </p:nvPicPr>
        <p:blipFill rotWithShape="1">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rot="5400000">
            <a:off x="3002738" y="1296343"/>
            <a:ext cx="2947266" cy="4265314"/>
          </a:xfrm>
          <a:prstGeom prst="rect">
            <a:avLst/>
          </a:prstGeom>
        </p:spPr>
      </p:pic>
    </p:spTree>
    <p:extLst>
      <p:ext uri="{BB962C8B-B14F-4D97-AF65-F5344CB8AC3E}">
        <p14:creationId xmlns:p14="http://schemas.microsoft.com/office/powerpoint/2010/main" val="369629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ADE8C5E-AD20-8187-8DF0-1B11E7AF2C41}"/>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4" name="Textfeld 3">
            <a:extLst>
              <a:ext uri="{FF2B5EF4-FFF2-40B4-BE49-F238E27FC236}">
                <a16:creationId xmlns:a16="http://schemas.microsoft.com/office/drawing/2014/main" id="{DFD50BF4-1993-57CC-F121-07DB23331219}"/>
              </a:ext>
            </a:extLst>
          </p:cNvPr>
          <p:cNvSpPr txBox="1"/>
          <p:nvPr/>
        </p:nvSpPr>
        <p:spPr>
          <a:xfrm>
            <a:off x="501586" y="524464"/>
            <a:ext cx="7691800" cy="2126864"/>
          </a:xfrm>
          <a:prstGeom prst="rect">
            <a:avLst/>
          </a:prstGeom>
          <a:noFill/>
        </p:spPr>
        <p:txBody>
          <a:bodyPr wrap="square">
            <a:spAutoFit/>
          </a:bodyPr>
          <a:lstStyle/>
          <a:p>
            <a:pPr>
              <a:lnSpc>
                <a:spcPct val="150000"/>
              </a:lnSpc>
            </a:pPr>
            <a:r>
              <a:rPr lang="de-DE" dirty="0">
                <a:latin typeface="Calibri Light" panose="020F0302020204030204" pitchFamily="34" charset="0"/>
                <a:cs typeface="Calibri Light" panose="020F0302020204030204" pitchFamily="34" charset="0"/>
              </a:rPr>
              <a:t>RICHTIG!</a:t>
            </a:r>
            <a:br>
              <a:rPr lang="de-DE" dirty="0">
                <a:latin typeface="Calibri Light" panose="020F0302020204030204" pitchFamily="34" charset="0"/>
                <a:cs typeface="Calibri Light" panose="020F0302020204030204" pitchFamily="34" charset="0"/>
              </a:rPr>
            </a:br>
            <a:r>
              <a:rPr lang="de-DE" dirty="0">
                <a:latin typeface="Calibri Light" panose="020F0302020204030204" pitchFamily="34" charset="0"/>
                <a:cs typeface="Calibri Light" panose="020F0302020204030204" pitchFamily="34" charset="0"/>
              </a:rPr>
              <a:t>10 - 12 cm dick muss die Eisschicht sein, damit sich Menschen sicher darauf</a:t>
            </a:r>
            <a:br>
              <a:rPr lang="de-DE" dirty="0">
                <a:latin typeface="Calibri Light" panose="020F0302020204030204" pitchFamily="34" charset="0"/>
                <a:cs typeface="Calibri Light" panose="020F0302020204030204" pitchFamily="34" charset="0"/>
              </a:rPr>
            </a:br>
            <a:r>
              <a:rPr lang="de-DE" dirty="0">
                <a:latin typeface="Calibri Light" panose="020F0302020204030204" pitchFamily="34" charset="0"/>
                <a:cs typeface="Calibri Light" panose="020F0302020204030204" pitchFamily="34" charset="0"/>
              </a:rPr>
              <a:t>bewegen können.</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endParaRPr lang="de-CH" sz="1800" dirty="0">
              <a:latin typeface="Calibri Light" panose="020F0302020204030204" pitchFamily="34" charset="0"/>
              <a:cs typeface="Calibri Light" panose="020F0302020204030204" pitchFamily="34" charset="0"/>
            </a:endParaRPr>
          </a:p>
        </p:txBody>
      </p:sp>
      <p:sp>
        <p:nvSpPr>
          <p:cNvPr id="6" name="Pfeil: gestreift nach rechts 5">
            <a:hlinkClick r:id="rId2" action="ppaction://hlinksldjump"/>
            <a:extLst>
              <a:ext uri="{FF2B5EF4-FFF2-40B4-BE49-F238E27FC236}">
                <a16:creationId xmlns:a16="http://schemas.microsoft.com/office/drawing/2014/main" id="{417F7113-5BDB-08CE-0B89-EBE9F98BBD15}"/>
              </a:ext>
            </a:extLst>
          </p:cNvPr>
          <p:cNvSpPr/>
          <p:nvPr/>
        </p:nvSpPr>
        <p:spPr>
          <a:xfrm>
            <a:off x="1095469" y="4982738"/>
            <a:ext cx="7097917" cy="1466661"/>
          </a:xfrm>
          <a:prstGeom prst="stripedRightArrow">
            <a:avLst>
              <a:gd name="adj1" fmla="val 4629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a:t>Hier geht es weiter mit der Geschichte ...</a:t>
            </a:r>
            <a:endParaRPr lang="de-CH" dirty="0"/>
          </a:p>
        </p:txBody>
      </p:sp>
      <p:pic>
        <p:nvPicPr>
          <p:cNvPr id="2" name="Grafik 1" descr="Ein Bild, das Text enthält.&#10;&#10;Automatisch generierte Beschreibung">
            <a:extLst>
              <a:ext uri="{FF2B5EF4-FFF2-40B4-BE49-F238E27FC236}">
                <a16:creationId xmlns:a16="http://schemas.microsoft.com/office/drawing/2014/main" id="{1A8218B4-2BC8-8190-28BE-1F158CCE945C}"/>
              </a:ext>
            </a:extLst>
          </p:cNvPr>
          <p:cNvPicPr>
            <a:picLocks noChangeAspect="1"/>
          </p:cNvPicPr>
          <p:nvPr/>
        </p:nvPicPr>
        <p:blipFill rotWithShape="1">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rot="5400000">
            <a:off x="3020845" y="1296343"/>
            <a:ext cx="2947266" cy="4265314"/>
          </a:xfrm>
          <a:prstGeom prst="rect">
            <a:avLst/>
          </a:prstGeom>
        </p:spPr>
      </p:pic>
    </p:spTree>
    <p:extLst>
      <p:ext uri="{BB962C8B-B14F-4D97-AF65-F5344CB8AC3E}">
        <p14:creationId xmlns:p14="http://schemas.microsoft.com/office/powerpoint/2010/main" val="167295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D9726A4-98B2-4BED-2E8D-86638CCB1EF6}"/>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2" name="Titel 1">
            <a:extLst>
              <a:ext uri="{FF2B5EF4-FFF2-40B4-BE49-F238E27FC236}">
                <a16:creationId xmlns:a16="http://schemas.microsoft.com/office/drawing/2014/main" id="{8EE34371-C141-E67A-A0B4-4746981F7D89}"/>
              </a:ext>
            </a:extLst>
          </p:cNvPr>
          <p:cNvSpPr>
            <a:spLocks noGrp="1"/>
          </p:cNvSpPr>
          <p:nvPr>
            <p:ph type="ctrTitle"/>
          </p:nvPr>
        </p:nvSpPr>
        <p:spPr>
          <a:xfrm>
            <a:off x="1180476" y="1354389"/>
            <a:ext cx="7772400" cy="1159110"/>
          </a:xfrm>
        </p:spPr>
        <p:txBody>
          <a:bodyPr>
            <a:noAutofit/>
          </a:bodyPr>
          <a:lstStyle/>
          <a:p>
            <a:pPr>
              <a:lnSpc>
                <a:spcPct val="150000"/>
              </a:lnSpc>
            </a:pPr>
            <a:r>
              <a:rPr lang="de-DE" sz="1600" dirty="0">
                <a:latin typeface="Calibri Light" panose="020F0302020204030204" pitchFamily="34" charset="0"/>
                <a:cs typeface="Calibri Light" panose="020F0302020204030204" pitchFamily="34" charset="0"/>
              </a:rPr>
              <a:t>Jana und ihre Familie fahren mit ihren Nachbarn in die Winterferien.</a:t>
            </a:r>
            <a:br>
              <a:rPr lang="de-DE" sz="1600" dirty="0">
                <a:latin typeface="Calibri Light" panose="020F0302020204030204" pitchFamily="34" charset="0"/>
                <a:cs typeface="Calibri Light" panose="020F0302020204030204" pitchFamily="34" charset="0"/>
              </a:rPr>
            </a:br>
            <a:r>
              <a:rPr lang="de-DE" sz="1600" dirty="0">
                <a:latin typeface="Calibri Light" panose="020F0302020204030204" pitchFamily="34" charset="0"/>
                <a:cs typeface="Calibri Light" panose="020F0302020204030204" pitchFamily="34" charset="0"/>
              </a:rPr>
              <a:t> </a:t>
            </a:r>
            <a:br>
              <a:rPr lang="de-DE" sz="1600" dirty="0">
                <a:latin typeface="Calibri Light" panose="020F0302020204030204" pitchFamily="34" charset="0"/>
                <a:cs typeface="Calibri Light" panose="020F0302020204030204" pitchFamily="34" charset="0"/>
              </a:rPr>
            </a:br>
            <a:r>
              <a:rPr lang="de-DE" sz="1600" dirty="0">
                <a:latin typeface="Calibri Light" panose="020F0302020204030204" pitchFamily="34" charset="0"/>
                <a:cs typeface="Calibri Light" panose="020F0302020204030204" pitchFamily="34" charset="0"/>
              </a:rPr>
              <a:t>Die Kinder überlegen, ob sie am ersten Tag lieber Skifahren gehen </a:t>
            </a:r>
            <a:br>
              <a:rPr lang="de-DE" sz="1600" dirty="0">
                <a:latin typeface="Calibri Light" panose="020F0302020204030204" pitchFamily="34" charset="0"/>
                <a:cs typeface="Calibri Light" panose="020F0302020204030204" pitchFamily="34" charset="0"/>
              </a:rPr>
            </a:br>
            <a:r>
              <a:rPr lang="de-DE" sz="1600" dirty="0">
                <a:latin typeface="Calibri Light" panose="020F0302020204030204" pitchFamily="34" charset="0"/>
                <a:cs typeface="Calibri Light" panose="020F0302020204030204" pitchFamily="34" charset="0"/>
              </a:rPr>
              <a:t>oder sich zu einer Schneeballschlacht treffen sollen:</a:t>
            </a:r>
            <a:endParaRPr lang="de-CH" sz="1600" dirty="0">
              <a:latin typeface="Calibri Light" panose="020F0302020204030204" pitchFamily="34" charset="0"/>
              <a:cs typeface="Calibri Light" panose="020F0302020204030204" pitchFamily="34" charset="0"/>
            </a:endParaRPr>
          </a:p>
        </p:txBody>
      </p:sp>
      <p:sp>
        <p:nvSpPr>
          <p:cNvPr id="6" name="Rechteck 5">
            <a:extLst>
              <a:ext uri="{FF2B5EF4-FFF2-40B4-BE49-F238E27FC236}">
                <a16:creationId xmlns:a16="http://schemas.microsoft.com/office/drawing/2014/main" id="{22FBDF9A-A8CA-B4C4-F50F-670E2F6A60EF}"/>
              </a:ext>
            </a:extLst>
          </p:cNvPr>
          <p:cNvSpPr/>
          <p:nvPr/>
        </p:nvSpPr>
        <p:spPr>
          <a:xfrm>
            <a:off x="4502719" y="3082752"/>
            <a:ext cx="138564" cy="692497"/>
          </a:xfrm>
          <a:prstGeom prst="rect">
            <a:avLst/>
          </a:prstGeom>
          <a:noFill/>
        </p:spPr>
        <p:txBody>
          <a:bodyPr wrap="none" lIns="68580" tIns="34290" rIns="68580" bIns="34290">
            <a:spAutoFit/>
          </a:bodyPr>
          <a:lstStyle/>
          <a:p>
            <a:pPr algn="ctr"/>
            <a:endParaRPr lang="de-DE" sz="4050" dirty="0">
              <a:ln w="0"/>
              <a:effectLst>
                <a:outerShdw blurRad="38100" dist="19050" dir="2700000" algn="tl" rotWithShape="0">
                  <a:schemeClr val="dk1">
                    <a:alpha val="40000"/>
                  </a:schemeClr>
                </a:outerShdw>
              </a:effectLst>
            </a:endParaRPr>
          </a:p>
        </p:txBody>
      </p:sp>
      <p:pic>
        <p:nvPicPr>
          <p:cNvPr id="10" name="Grafik 9">
            <a:extLst>
              <a:ext uri="{FF2B5EF4-FFF2-40B4-BE49-F238E27FC236}">
                <a16:creationId xmlns:a16="http://schemas.microsoft.com/office/drawing/2014/main" id="{7DD25A62-CE33-AE26-1AEA-37BA24F0A68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rot="5400000">
            <a:off x="1950573" y="3246365"/>
            <a:ext cx="1691295" cy="3177165"/>
          </a:xfrm>
          <a:prstGeom prst="rect">
            <a:avLst/>
          </a:prstGeom>
        </p:spPr>
      </p:pic>
      <p:pic>
        <p:nvPicPr>
          <p:cNvPr id="11" name="Grafik 10">
            <a:extLst>
              <a:ext uri="{FF2B5EF4-FFF2-40B4-BE49-F238E27FC236}">
                <a16:creationId xmlns:a16="http://schemas.microsoft.com/office/drawing/2014/main" id="{920A1F3D-6B4E-0264-D327-E8550E04BCD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p:blipFill>
        <p:spPr>
          <a:xfrm rot="5400000">
            <a:off x="4828144" y="3109101"/>
            <a:ext cx="2595820" cy="2193200"/>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8E86CC02-CF4A-988B-03C8-5F2F8E205B9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5400000">
            <a:off x="2671152" y="3424723"/>
            <a:ext cx="880322" cy="950611"/>
          </a:xfrm>
          <a:prstGeom prst="rect">
            <a:avLst/>
          </a:prstGeom>
        </p:spPr>
      </p:pic>
      <p:pic>
        <p:nvPicPr>
          <p:cNvPr id="14" name="Grafik 13">
            <a:extLst>
              <a:ext uri="{FF2B5EF4-FFF2-40B4-BE49-F238E27FC236}">
                <a16:creationId xmlns:a16="http://schemas.microsoft.com/office/drawing/2014/main" id="{212D8A65-69C0-4D32-C760-0C33FF06879D}"/>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16200000" flipH="1">
            <a:off x="243841" y="948664"/>
            <a:ext cx="2054804" cy="811450"/>
          </a:xfrm>
          <a:prstGeom prst="rect">
            <a:avLst/>
          </a:prstGeom>
        </p:spPr>
      </p:pic>
      <p:pic>
        <p:nvPicPr>
          <p:cNvPr id="16" name="Grafik 15" descr="Ein Bild, das Text enthält.&#10;&#10;Automatisch generierte Beschreibung">
            <a:extLst>
              <a:ext uri="{FF2B5EF4-FFF2-40B4-BE49-F238E27FC236}">
                <a16:creationId xmlns:a16="http://schemas.microsoft.com/office/drawing/2014/main" id="{FE2F7C37-8D97-0E78-8034-862D23D5B5EE}"/>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5400000">
            <a:off x="2325469" y="3512027"/>
            <a:ext cx="880322" cy="950611"/>
          </a:xfrm>
          <a:prstGeom prst="rect">
            <a:avLst/>
          </a:prstGeom>
        </p:spPr>
      </p:pic>
      <p:sp>
        <p:nvSpPr>
          <p:cNvPr id="17" name="Rechteck 16">
            <a:hlinkClick r:id="rId8" action="ppaction://hlinksldjump"/>
            <a:extLst>
              <a:ext uri="{FF2B5EF4-FFF2-40B4-BE49-F238E27FC236}">
                <a16:creationId xmlns:a16="http://schemas.microsoft.com/office/drawing/2014/main" id="{EE5EF9D5-8CF0-4AEA-0752-7CB1D9A9C0CD}"/>
              </a:ext>
            </a:extLst>
          </p:cNvPr>
          <p:cNvSpPr/>
          <p:nvPr/>
        </p:nvSpPr>
        <p:spPr>
          <a:xfrm>
            <a:off x="2290324" y="5570360"/>
            <a:ext cx="1482690" cy="44511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ln w="0"/>
                <a:solidFill>
                  <a:schemeClr val="bg1"/>
                </a:solidFill>
                <a:effectLst>
                  <a:outerShdw blurRad="38100" dist="19050" dir="2700000" algn="tl" rotWithShape="0">
                    <a:schemeClr val="dk1">
                      <a:alpha val="40000"/>
                    </a:schemeClr>
                  </a:outerShdw>
                </a:effectLst>
              </a:rPr>
              <a:t>Skifahren</a:t>
            </a:r>
            <a:endParaRPr lang="de-CH" dirty="0">
              <a:ln w="0"/>
              <a:solidFill>
                <a:schemeClr val="bg1"/>
              </a:solidFill>
              <a:effectLst>
                <a:outerShdw blurRad="38100" dist="19050" dir="2700000" algn="tl" rotWithShape="0">
                  <a:schemeClr val="dk1">
                    <a:alpha val="40000"/>
                  </a:schemeClr>
                </a:outerShdw>
              </a:effectLst>
            </a:endParaRPr>
          </a:p>
        </p:txBody>
      </p:sp>
      <p:sp>
        <p:nvSpPr>
          <p:cNvPr id="18" name="Rechteck 17">
            <a:hlinkClick r:id="rId9" action="ppaction://hlinksldjump"/>
            <a:extLst>
              <a:ext uri="{FF2B5EF4-FFF2-40B4-BE49-F238E27FC236}">
                <a16:creationId xmlns:a16="http://schemas.microsoft.com/office/drawing/2014/main" id="{45FA0F56-44AA-C008-A531-86041C15AEF7}"/>
              </a:ext>
            </a:extLst>
          </p:cNvPr>
          <p:cNvSpPr/>
          <p:nvPr/>
        </p:nvSpPr>
        <p:spPr>
          <a:xfrm>
            <a:off x="5164862" y="5556775"/>
            <a:ext cx="2057792" cy="44511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ln w="0">
                  <a:noFill/>
                </a:ln>
                <a:solidFill>
                  <a:schemeClr val="bg1"/>
                </a:solidFill>
                <a:effectLst>
                  <a:outerShdw blurRad="38100" dist="19050" dir="2700000" algn="tl" rotWithShape="0">
                    <a:schemeClr val="dk1">
                      <a:alpha val="40000"/>
                    </a:schemeClr>
                  </a:outerShdw>
                </a:effectLst>
              </a:rPr>
              <a:t>Schneeballschlacht</a:t>
            </a:r>
            <a:endParaRPr lang="de-CH" dirty="0">
              <a:ln w="0">
                <a:noFill/>
              </a:ln>
              <a:solidFill>
                <a:schemeClr val="bg1"/>
              </a:solidFill>
              <a:effectLst>
                <a:outerShdw blurRad="38100" dist="19050" dir="2700000" algn="tl" rotWithShape="0">
                  <a:schemeClr val="dk1">
                    <a:alpha val="40000"/>
                  </a:schemeClr>
                </a:outerShdw>
              </a:effectLst>
            </a:endParaRPr>
          </a:p>
        </p:txBody>
      </p:sp>
      <p:pic>
        <p:nvPicPr>
          <p:cNvPr id="3" name="Grafik 2">
            <a:extLst>
              <a:ext uri="{FF2B5EF4-FFF2-40B4-BE49-F238E27FC236}">
                <a16:creationId xmlns:a16="http://schemas.microsoft.com/office/drawing/2014/main" id="{69E01C41-8165-F261-C280-93B9D51BD860}"/>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16200000" flipH="1">
            <a:off x="7085764" y="2183687"/>
            <a:ext cx="2054804" cy="811450"/>
          </a:xfrm>
          <a:prstGeom prst="rect">
            <a:avLst/>
          </a:prstGeom>
        </p:spPr>
      </p:pic>
    </p:spTree>
    <p:extLst>
      <p:ext uri="{BB962C8B-B14F-4D97-AF65-F5344CB8AC3E}">
        <p14:creationId xmlns:p14="http://schemas.microsoft.com/office/powerpoint/2010/main" val="245091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BD1ED6C-9DA7-E53D-9623-CF1E5FA9A206}"/>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dirty="0"/>
          </a:p>
        </p:txBody>
      </p:sp>
      <p:sp>
        <p:nvSpPr>
          <p:cNvPr id="7" name="Titel 1">
            <a:extLst>
              <a:ext uri="{FF2B5EF4-FFF2-40B4-BE49-F238E27FC236}">
                <a16:creationId xmlns:a16="http://schemas.microsoft.com/office/drawing/2014/main" id="{9788E074-ED94-3236-C49D-AD188D2F40BC}"/>
              </a:ext>
            </a:extLst>
          </p:cNvPr>
          <p:cNvSpPr txBox="1">
            <a:spLocks/>
          </p:cNvSpPr>
          <p:nvPr/>
        </p:nvSpPr>
        <p:spPr>
          <a:xfrm>
            <a:off x="755082" y="289711"/>
            <a:ext cx="8325543" cy="60115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800" dirty="0"/>
              <a:t>Sie entscheiden sich einstimmig für eine Schneeballschlacht.</a:t>
            </a:r>
            <a:br>
              <a:rPr lang="de-DE" sz="1800" dirty="0"/>
            </a:br>
            <a:br>
              <a:rPr lang="de-DE" sz="1800" dirty="0"/>
            </a:br>
            <a:r>
              <a:rPr lang="de-DE" sz="1800" dirty="0"/>
              <a:t>Die Kinder formen einen </a:t>
            </a:r>
            <a:r>
              <a:rPr lang="de-DE" sz="1800" dirty="0" err="1"/>
              <a:t>grossen</a:t>
            </a:r>
            <a:r>
              <a:rPr lang="de-DE" sz="1800" dirty="0"/>
              <a:t> Vorrat an Schneebällen,</a:t>
            </a:r>
            <a:br>
              <a:rPr lang="de-DE" sz="1800" dirty="0"/>
            </a:br>
            <a:r>
              <a:rPr lang="de-DE" sz="1800" dirty="0"/>
              <a:t>bevor die wilde Schlacht endlich startet!</a:t>
            </a:r>
            <a:br>
              <a:rPr lang="de-DE" sz="1800" dirty="0"/>
            </a:br>
            <a:br>
              <a:rPr lang="de-DE" sz="1800" dirty="0"/>
            </a:br>
            <a:r>
              <a:rPr lang="de-DE" sz="1800" dirty="0"/>
              <a:t>Die Schneebälle fliegen hin und her. </a:t>
            </a:r>
            <a:br>
              <a:rPr lang="de-DE" sz="1800" dirty="0"/>
            </a:br>
            <a:r>
              <a:rPr lang="de-DE" sz="1800" dirty="0"/>
              <a:t>Die Kinder haben </a:t>
            </a:r>
            <a:r>
              <a:rPr lang="de-DE" sz="1800" dirty="0" err="1"/>
              <a:t>grossen</a:t>
            </a:r>
            <a:r>
              <a:rPr lang="de-DE" sz="1800" dirty="0"/>
              <a:t> </a:t>
            </a:r>
            <a:r>
              <a:rPr lang="de-DE" sz="1800" dirty="0" err="1"/>
              <a:t>Spass</a:t>
            </a:r>
            <a:r>
              <a:rPr lang="de-DE" sz="1800" dirty="0"/>
              <a:t>.</a:t>
            </a:r>
            <a:br>
              <a:rPr lang="de-DE" sz="1800" dirty="0"/>
            </a:br>
            <a:br>
              <a:rPr lang="de-DE" sz="1800" dirty="0"/>
            </a:br>
            <a:r>
              <a:rPr lang="de-DE" sz="1800" dirty="0"/>
              <a:t>Jana formt einen extra </a:t>
            </a:r>
            <a:r>
              <a:rPr lang="de-DE" sz="1800" dirty="0" err="1"/>
              <a:t>grossen</a:t>
            </a:r>
            <a:r>
              <a:rPr lang="de-DE" sz="1800" dirty="0"/>
              <a:t> Schneeball und wirft ihn mit ganzer Kraft.</a:t>
            </a:r>
            <a:br>
              <a:rPr lang="de-DE" sz="1800" dirty="0"/>
            </a:br>
            <a:r>
              <a:rPr lang="de-DE" sz="1800" dirty="0"/>
              <a:t>Da passiert es! </a:t>
            </a:r>
            <a:br>
              <a:rPr lang="de-DE" sz="1800" dirty="0"/>
            </a:br>
            <a:r>
              <a:rPr lang="de-DE" sz="1800" dirty="0"/>
              <a:t>Ihr neuer, roter Handschuh fliegt zusammen mit dem Schneeball durch die Luft</a:t>
            </a:r>
            <a:br>
              <a:rPr lang="de-DE" sz="1800" dirty="0"/>
            </a:br>
            <a:r>
              <a:rPr lang="de-DE" sz="1800" dirty="0"/>
              <a:t>und landet </a:t>
            </a:r>
            <a:r>
              <a:rPr lang="de-DE" sz="1800" dirty="0" err="1"/>
              <a:t>viiiele</a:t>
            </a:r>
            <a:r>
              <a:rPr lang="de-DE" sz="1800" dirty="0"/>
              <a:t> Meter weiter rechts ...</a:t>
            </a:r>
          </a:p>
          <a:p>
            <a:pPr>
              <a:lnSpc>
                <a:spcPct val="150000"/>
              </a:lnSpc>
            </a:pPr>
            <a:endParaRPr lang="de-DE" sz="1800" dirty="0"/>
          </a:p>
          <a:p>
            <a:pPr>
              <a:lnSpc>
                <a:spcPct val="150000"/>
              </a:lnSpc>
            </a:pPr>
            <a:r>
              <a:rPr lang="de-CH" sz="1800" dirty="0"/>
              <a:t>Klicke auf den Handschuh, um ihm zu folgen!</a:t>
            </a:r>
          </a:p>
        </p:txBody>
      </p:sp>
      <p:pic>
        <p:nvPicPr>
          <p:cNvPr id="11" name="Grafik 10" descr="Ein Bild, das Text enthält.&#10;&#10;Automatisch generierte Beschreibung">
            <a:hlinkClick r:id="rId2" action="ppaction://hlinksldjump"/>
            <a:extLst>
              <a:ext uri="{FF2B5EF4-FFF2-40B4-BE49-F238E27FC236}">
                <a16:creationId xmlns:a16="http://schemas.microsoft.com/office/drawing/2014/main" id="{684C2F8F-BC65-C67A-4081-5A05B3E446C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12969652" flipV="1">
            <a:off x="6462175" y="5021896"/>
            <a:ext cx="1159338" cy="1570776"/>
          </a:xfrm>
          <a:prstGeom prst="rect">
            <a:avLst/>
          </a:prstGeom>
        </p:spPr>
      </p:pic>
      <p:pic>
        <p:nvPicPr>
          <p:cNvPr id="3" name="Grafik 2">
            <a:extLst>
              <a:ext uri="{FF2B5EF4-FFF2-40B4-BE49-F238E27FC236}">
                <a16:creationId xmlns:a16="http://schemas.microsoft.com/office/drawing/2014/main" id="{FE27DE9D-BE9D-9695-58A8-FEDDEC9D4AD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 t="3624" r="-271"/>
          <a:stretch/>
        </p:blipFill>
        <p:spPr>
          <a:xfrm rot="5400000">
            <a:off x="6432614" y="801358"/>
            <a:ext cx="2602871" cy="2113730"/>
          </a:xfrm>
          <a:prstGeom prst="rect">
            <a:avLst/>
          </a:prstGeom>
        </p:spPr>
      </p:pic>
    </p:spTree>
    <p:extLst>
      <p:ext uri="{BB962C8B-B14F-4D97-AF65-F5344CB8AC3E}">
        <p14:creationId xmlns:p14="http://schemas.microsoft.com/office/powerpoint/2010/main" val="57343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BD1ED6C-9DA7-E53D-9623-CF1E5FA9A206}"/>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dirty="0"/>
          </a:p>
        </p:txBody>
      </p:sp>
      <p:sp>
        <p:nvSpPr>
          <p:cNvPr id="7" name="Titel 1">
            <a:extLst>
              <a:ext uri="{FF2B5EF4-FFF2-40B4-BE49-F238E27FC236}">
                <a16:creationId xmlns:a16="http://schemas.microsoft.com/office/drawing/2014/main" id="{9788E074-ED94-3236-C49D-AD188D2F40BC}"/>
              </a:ext>
            </a:extLst>
          </p:cNvPr>
          <p:cNvSpPr txBox="1">
            <a:spLocks/>
          </p:cNvSpPr>
          <p:nvPr/>
        </p:nvSpPr>
        <p:spPr>
          <a:xfrm>
            <a:off x="755082" y="588208"/>
            <a:ext cx="8325543" cy="5713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800" dirty="0"/>
              <a:t>Sie entscheiden sich einstimmig fürs Skifahren.</a:t>
            </a:r>
            <a:br>
              <a:rPr lang="de-DE" sz="1800" dirty="0"/>
            </a:br>
            <a:r>
              <a:rPr lang="de-DE" sz="1800" dirty="0"/>
              <a:t>In hohem Tempo sausen die Kinder die Pisten hinunter.</a:t>
            </a:r>
            <a:br>
              <a:rPr lang="de-DE" sz="1800" dirty="0"/>
            </a:br>
            <a:r>
              <a:rPr lang="de-DE" sz="1800" dirty="0"/>
              <a:t>Das macht richtig </a:t>
            </a:r>
            <a:r>
              <a:rPr lang="de-DE" sz="1800" dirty="0" err="1"/>
              <a:t>Spass</a:t>
            </a:r>
            <a:r>
              <a:rPr lang="de-DE" sz="1800" dirty="0"/>
              <a:t>!</a:t>
            </a:r>
            <a:br>
              <a:rPr lang="de-DE" sz="1800" dirty="0"/>
            </a:br>
            <a:br>
              <a:rPr lang="de-DE" sz="1800" dirty="0"/>
            </a:br>
            <a:r>
              <a:rPr lang="de-DE" sz="1800" dirty="0"/>
              <a:t>Mit dem Sessellift fahren sie wieder auf den Berg hoch.</a:t>
            </a:r>
            <a:br>
              <a:rPr lang="de-DE" sz="1800" dirty="0"/>
            </a:br>
            <a:br>
              <a:rPr lang="de-DE" sz="1800" dirty="0"/>
            </a:br>
            <a:r>
              <a:rPr lang="de-DE" sz="1800" dirty="0"/>
              <a:t>Jana zieht auf dem Sessellift kurz ihren Handschuh aus,  damit sie ihr Taschentuch besser auspacken kann. </a:t>
            </a:r>
            <a:br>
              <a:rPr lang="de-DE" sz="1800" dirty="0"/>
            </a:br>
            <a:r>
              <a:rPr lang="de-DE" sz="1800" dirty="0"/>
              <a:t>Da passiert es! </a:t>
            </a:r>
            <a:br>
              <a:rPr lang="de-DE" sz="1800" dirty="0"/>
            </a:br>
            <a:r>
              <a:rPr lang="de-DE" sz="1800" dirty="0"/>
              <a:t>Ihr neuer roter Handschuh fällt vom Sessellift und landet </a:t>
            </a:r>
            <a:r>
              <a:rPr lang="de-DE" sz="1800" dirty="0" err="1"/>
              <a:t>viiiiiele</a:t>
            </a:r>
            <a:r>
              <a:rPr lang="de-DE" sz="1800" dirty="0"/>
              <a:t> Meter weiter unten ...</a:t>
            </a:r>
          </a:p>
          <a:p>
            <a:pPr>
              <a:lnSpc>
                <a:spcPct val="150000"/>
              </a:lnSpc>
            </a:pPr>
            <a:endParaRPr lang="de-DE" sz="1800" dirty="0"/>
          </a:p>
          <a:p>
            <a:pPr>
              <a:lnSpc>
                <a:spcPct val="150000"/>
              </a:lnSpc>
            </a:pPr>
            <a:r>
              <a:rPr lang="de-CH" sz="1800" dirty="0"/>
              <a:t>Klicke auf den Handschuh, um ihm zu folgen!</a:t>
            </a:r>
          </a:p>
        </p:txBody>
      </p:sp>
      <p:pic>
        <p:nvPicPr>
          <p:cNvPr id="9" name="Grafik 8">
            <a:extLst>
              <a:ext uri="{FF2B5EF4-FFF2-40B4-BE49-F238E27FC236}">
                <a16:creationId xmlns:a16="http://schemas.microsoft.com/office/drawing/2014/main" id="{83B24402-1F24-5B09-50F3-897EBFA10F04}"/>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88"/>
          <a:stretch/>
        </p:blipFill>
        <p:spPr>
          <a:xfrm rot="5400000">
            <a:off x="6516056" y="352996"/>
            <a:ext cx="2050340" cy="2520765"/>
          </a:xfrm>
          <a:prstGeom prst="rect">
            <a:avLst/>
          </a:prstGeom>
        </p:spPr>
      </p:pic>
      <p:pic>
        <p:nvPicPr>
          <p:cNvPr id="11" name="Grafik 10" descr="Ein Bild, das Text enthält.&#10;&#10;Automatisch generierte Beschreibung">
            <a:hlinkClick r:id="rId4" action="ppaction://hlinksldjump"/>
            <a:extLst>
              <a:ext uri="{FF2B5EF4-FFF2-40B4-BE49-F238E27FC236}">
                <a16:creationId xmlns:a16="http://schemas.microsoft.com/office/drawing/2014/main" id="{684C2F8F-BC65-C67A-4081-5A05B3E446C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16200000" flipV="1">
            <a:off x="5701174" y="5058110"/>
            <a:ext cx="1159338" cy="1570776"/>
          </a:xfrm>
          <a:prstGeom prst="rect">
            <a:avLst/>
          </a:prstGeom>
        </p:spPr>
      </p:pic>
    </p:spTree>
    <p:extLst>
      <p:ext uri="{BB962C8B-B14F-4D97-AF65-F5344CB8AC3E}">
        <p14:creationId xmlns:p14="http://schemas.microsoft.com/office/powerpoint/2010/main" val="209519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1D7075C-6821-6897-E355-33A0BEFC7A26}"/>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2" name="Titel 1">
            <a:extLst>
              <a:ext uri="{FF2B5EF4-FFF2-40B4-BE49-F238E27FC236}">
                <a16:creationId xmlns:a16="http://schemas.microsoft.com/office/drawing/2014/main" id="{7E5AA2AD-1FC2-CF5D-5845-E8BF8CC177BD}"/>
              </a:ext>
            </a:extLst>
          </p:cNvPr>
          <p:cNvSpPr>
            <a:spLocks noGrp="1"/>
          </p:cNvSpPr>
          <p:nvPr>
            <p:ph type="title"/>
          </p:nvPr>
        </p:nvSpPr>
        <p:spPr>
          <a:xfrm>
            <a:off x="628650" y="238384"/>
            <a:ext cx="7886700" cy="6343492"/>
          </a:xfrm>
        </p:spPr>
        <p:txBody>
          <a:bodyPr>
            <a:normAutofit fontScale="90000"/>
          </a:bodyPr>
          <a:lstStyle/>
          <a:p>
            <a:pPr>
              <a:lnSpc>
                <a:spcPct val="150000"/>
              </a:lnSpc>
            </a:pP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r>
              <a:rPr lang="de-DE" sz="2000" dirty="0">
                <a:latin typeface="Calibri Light" panose="020F0302020204030204" pitchFamily="34" charset="0"/>
                <a:cs typeface="Calibri Light" panose="020F0302020204030204" pitchFamily="34" charset="0"/>
              </a:rPr>
              <a:t>Vorsichtig wagt sich Jana in kleinen Schritten auf den gefrorenen Weiher hinaus.</a:t>
            </a:r>
            <a:br>
              <a:rPr lang="de-DE" sz="2000" dirty="0">
                <a:latin typeface="Calibri Light" panose="020F0302020204030204" pitchFamily="34" charset="0"/>
                <a:cs typeface="Calibri Light" panose="020F0302020204030204" pitchFamily="34" charset="0"/>
              </a:rPr>
            </a:br>
            <a:r>
              <a:rPr lang="de-DE" sz="2000" dirty="0">
                <a:latin typeface="Calibri Light" panose="020F0302020204030204" pitchFamily="34" charset="0"/>
                <a:cs typeface="Calibri Light" panose="020F0302020204030204" pitchFamily="34" charset="0"/>
              </a:rPr>
              <a:t>Als sie beim Handschuh ankommt, hört sie plötzlich ein Knacken.</a:t>
            </a:r>
            <a:br>
              <a:rPr lang="de-DE" sz="2000" dirty="0">
                <a:latin typeface="Calibri Light" panose="020F0302020204030204" pitchFamily="34" charset="0"/>
                <a:cs typeface="Calibri Light" panose="020F0302020204030204" pitchFamily="34" charset="0"/>
              </a:rPr>
            </a:br>
            <a:r>
              <a:rPr lang="de-DE" sz="2000" dirty="0">
                <a:latin typeface="Calibri Light" panose="020F0302020204030204" pitchFamily="34" charset="0"/>
                <a:cs typeface="Calibri Light" panose="020F0302020204030204" pitchFamily="34" charset="0"/>
              </a:rPr>
              <a:t>Dann geht alles ganz schnell. </a:t>
            </a:r>
            <a:br>
              <a:rPr lang="de-DE" sz="2000" dirty="0">
                <a:latin typeface="Calibri Light" panose="020F0302020204030204" pitchFamily="34" charset="0"/>
                <a:cs typeface="Calibri Light" panose="020F0302020204030204" pitchFamily="34" charset="0"/>
              </a:rPr>
            </a:br>
            <a:br>
              <a:rPr lang="de-DE" sz="2000" dirty="0">
                <a:latin typeface="Calibri Light" panose="020F0302020204030204" pitchFamily="34" charset="0"/>
                <a:cs typeface="Calibri Light" panose="020F0302020204030204" pitchFamily="34" charset="0"/>
              </a:rPr>
            </a:br>
            <a:br>
              <a:rPr lang="de-DE" sz="2000" dirty="0">
                <a:latin typeface="Calibri Light" panose="020F0302020204030204" pitchFamily="34" charset="0"/>
                <a:cs typeface="Calibri Light" panose="020F0302020204030204" pitchFamily="34" charset="0"/>
              </a:rPr>
            </a:br>
            <a:br>
              <a:rPr lang="de-DE" sz="2000" dirty="0">
                <a:latin typeface="Calibri Light" panose="020F0302020204030204" pitchFamily="34" charset="0"/>
                <a:cs typeface="Calibri Light" panose="020F0302020204030204" pitchFamily="34" charset="0"/>
              </a:rPr>
            </a:br>
            <a:br>
              <a:rPr lang="de-DE" sz="2000" dirty="0">
                <a:latin typeface="Calibri Light" panose="020F0302020204030204" pitchFamily="34" charset="0"/>
                <a:cs typeface="Calibri Light" panose="020F0302020204030204" pitchFamily="34" charset="0"/>
              </a:rPr>
            </a:br>
            <a:r>
              <a:rPr lang="de-DE" sz="2000" dirty="0">
                <a:latin typeface="Calibri Light" panose="020F0302020204030204" pitchFamily="34" charset="0"/>
                <a:cs typeface="Calibri Light" panose="020F0302020204030204" pitchFamily="34" charset="0"/>
              </a:rPr>
              <a:t>Das Eis kriegt feine Risse und bricht krachend unter Jana zusammen.</a:t>
            </a:r>
            <a:br>
              <a:rPr lang="de-DE" sz="2000" dirty="0">
                <a:latin typeface="Calibri Light" panose="020F0302020204030204" pitchFamily="34" charset="0"/>
                <a:cs typeface="Calibri Light" panose="020F0302020204030204" pitchFamily="34" charset="0"/>
              </a:rPr>
            </a:br>
            <a:r>
              <a:rPr lang="de-DE" sz="2000" dirty="0">
                <a:latin typeface="Calibri Light" panose="020F0302020204030204" pitchFamily="34" charset="0"/>
                <a:cs typeface="Calibri Light" panose="020F0302020204030204" pitchFamily="34" charset="0"/>
              </a:rPr>
              <a:t>Der rote Handschuh versinkt in der Tiefe des Weihers …</a:t>
            </a:r>
            <a:br>
              <a:rPr lang="de-DE" sz="20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600" dirty="0">
                <a:latin typeface="Calibri Light" panose="020F0302020204030204" pitchFamily="34" charset="0"/>
                <a:cs typeface="Calibri Light" panose="020F0302020204030204" pitchFamily="34" charset="0"/>
              </a:rPr>
            </a:br>
            <a:endParaRPr lang="de-CH" sz="1600" b="1" dirty="0">
              <a:solidFill>
                <a:srgbClr val="0070C0"/>
              </a:solidFill>
              <a:latin typeface="Calibri Light" panose="020F0302020204030204" pitchFamily="34" charset="0"/>
              <a:cs typeface="Calibri Light" panose="020F0302020204030204" pitchFamily="34" charset="0"/>
            </a:endParaRPr>
          </a:p>
        </p:txBody>
      </p:sp>
      <p:pic>
        <p:nvPicPr>
          <p:cNvPr id="9" name="Grafik 8">
            <a:extLst>
              <a:ext uri="{FF2B5EF4-FFF2-40B4-BE49-F238E27FC236}">
                <a16:creationId xmlns:a16="http://schemas.microsoft.com/office/drawing/2014/main" id="{19DD2A98-FA6F-6B4C-352C-B834F42422E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rot="16200000">
            <a:off x="3775721" y="1271191"/>
            <a:ext cx="1592555" cy="2252878"/>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6132BDC2-53E8-53BD-E2C6-481D0A9F0A3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6200000" flipV="1">
            <a:off x="4132872" y="4401035"/>
            <a:ext cx="878252" cy="1189935"/>
          </a:xfrm>
          <a:prstGeom prst="rect">
            <a:avLst/>
          </a:prstGeom>
        </p:spPr>
      </p:pic>
      <p:sp>
        <p:nvSpPr>
          <p:cNvPr id="11" name="Pfeil: gestreift nach rechts 10">
            <a:hlinkClick r:id="rId5" action="ppaction://hlinksldjump"/>
            <a:extLst>
              <a:ext uri="{FF2B5EF4-FFF2-40B4-BE49-F238E27FC236}">
                <a16:creationId xmlns:a16="http://schemas.microsoft.com/office/drawing/2014/main" id="{86C59EF2-7227-B84E-EC96-8ED284204659}"/>
              </a:ext>
            </a:extLst>
          </p:cNvPr>
          <p:cNvSpPr/>
          <p:nvPr/>
        </p:nvSpPr>
        <p:spPr>
          <a:xfrm>
            <a:off x="628650" y="5309354"/>
            <a:ext cx="7097917" cy="1466661"/>
          </a:xfrm>
          <a:prstGeom prst="stripedRightArrow">
            <a:avLst>
              <a:gd name="adj1" fmla="val 4629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t>Hier geht es weiter mit der Geschichte ...</a:t>
            </a:r>
            <a:endParaRPr lang="de-CH" dirty="0"/>
          </a:p>
        </p:txBody>
      </p:sp>
    </p:spTree>
    <p:extLst>
      <p:ext uri="{BB962C8B-B14F-4D97-AF65-F5344CB8AC3E}">
        <p14:creationId xmlns:p14="http://schemas.microsoft.com/office/powerpoint/2010/main" val="153984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1D7075C-6821-6897-E355-33A0BEFC7A26}"/>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2" name="Titel 1">
            <a:extLst>
              <a:ext uri="{FF2B5EF4-FFF2-40B4-BE49-F238E27FC236}">
                <a16:creationId xmlns:a16="http://schemas.microsoft.com/office/drawing/2014/main" id="{7E5AA2AD-1FC2-CF5D-5845-E8BF8CC177BD}"/>
              </a:ext>
            </a:extLst>
          </p:cNvPr>
          <p:cNvSpPr>
            <a:spLocks noGrp="1"/>
          </p:cNvSpPr>
          <p:nvPr>
            <p:ph type="title"/>
          </p:nvPr>
        </p:nvSpPr>
        <p:spPr>
          <a:xfrm>
            <a:off x="628650" y="238384"/>
            <a:ext cx="7886700" cy="6343492"/>
          </a:xfrm>
        </p:spPr>
        <p:txBody>
          <a:bodyPr>
            <a:normAutofit fontScale="90000"/>
          </a:bodyPr>
          <a:lstStyle/>
          <a:p>
            <a:pPr>
              <a:lnSpc>
                <a:spcPct val="150000"/>
              </a:lnSpc>
            </a:pP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Das eiskalte Wasser raubt Jana den Atem. Sie breitet ihre Arme aus, damit sie ihren Kopf über dem Wasser halten kann. Ihre nasse Skikleidung zieht sie nach unten.</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Ein Kind der Nachbarsfamilie rennt schnell zum nächsten Skilift, um Hilfe zu holen.</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Gleichzeitig legt sich Janas Bruder auf dem Bauch aufs Eis und streckt Jana den Eishockey-Stock entgegen. Mit letzten Kräften klammert sich Jana mit einer Hand am Stock fest. </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Alle Kinder ziehen so fest sie können am anderen Ende des Stocks. </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Als sie Jana endlich am Ufer haben, ist auch schon ein Pistenretter da.</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Er bringt die Kinder zum Häuschen des Skilifts, damit sie sich dort aufwärmen können.</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Zu diesem Zeitpunkt </a:t>
            </a:r>
            <a:r>
              <a:rPr lang="de-DE" sz="1800" dirty="0" err="1">
                <a:latin typeface="Calibri Light" panose="020F0302020204030204" pitchFamily="34" charset="0"/>
                <a:cs typeface="Calibri Light" panose="020F0302020204030204" pitchFamily="34" charset="0"/>
              </a:rPr>
              <a:t>weiss</a:t>
            </a:r>
            <a:r>
              <a:rPr lang="de-DE" sz="1800" dirty="0">
                <a:latin typeface="Calibri Light" panose="020F0302020204030204" pitchFamily="34" charset="0"/>
                <a:cs typeface="Calibri Light" panose="020F0302020204030204" pitchFamily="34" charset="0"/>
              </a:rPr>
              <a:t> Jana noch nicht, dass unter dem Weihnachtsbaum ein </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Päckchen mit neuen, roten Handschuhen auf sie warten wird ...</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600" dirty="0">
                <a:latin typeface="Calibri Light" panose="020F0302020204030204" pitchFamily="34" charset="0"/>
                <a:cs typeface="Calibri Light" panose="020F0302020204030204" pitchFamily="34" charset="0"/>
              </a:rPr>
            </a:br>
            <a:endParaRPr lang="de-CH" sz="1600" b="1" dirty="0">
              <a:solidFill>
                <a:srgbClr val="0070C0"/>
              </a:solidFill>
              <a:latin typeface="Calibri Light" panose="020F0302020204030204" pitchFamily="34" charset="0"/>
              <a:cs typeface="Calibri Light" panose="020F0302020204030204" pitchFamily="34" charset="0"/>
            </a:endParaRPr>
          </a:p>
        </p:txBody>
      </p:sp>
      <p:pic>
        <p:nvPicPr>
          <p:cNvPr id="4" name="Grafik 3">
            <a:extLst>
              <a:ext uri="{FF2B5EF4-FFF2-40B4-BE49-F238E27FC236}">
                <a16:creationId xmlns:a16="http://schemas.microsoft.com/office/drawing/2014/main" id="{3D42948B-7620-1464-C530-2C650F2AA1B7}"/>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rot="16200000">
            <a:off x="7148363" y="3416885"/>
            <a:ext cx="1390001" cy="1472524"/>
          </a:xfrm>
          <a:prstGeom prst="rect">
            <a:avLst/>
          </a:prstGeom>
        </p:spPr>
      </p:pic>
      <p:sp>
        <p:nvSpPr>
          <p:cNvPr id="7" name="Ellipse 6">
            <a:hlinkClick r:id="" action="ppaction://hlinkshowjump?jump=firstslide"/>
            <a:extLst>
              <a:ext uri="{FF2B5EF4-FFF2-40B4-BE49-F238E27FC236}">
                <a16:creationId xmlns:a16="http://schemas.microsoft.com/office/drawing/2014/main" id="{CF5D7D23-7671-1F2D-CE12-F42537D5713A}"/>
              </a:ext>
            </a:extLst>
          </p:cNvPr>
          <p:cNvSpPr/>
          <p:nvPr/>
        </p:nvSpPr>
        <p:spPr>
          <a:xfrm>
            <a:off x="7606373" y="5401259"/>
            <a:ext cx="1080000" cy="108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1200" b="1" dirty="0">
                <a:latin typeface="Calibri Light" panose="020F0302020204030204" pitchFamily="34" charset="0"/>
                <a:cs typeface="Calibri Light" panose="020F0302020204030204" pitchFamily="34" charset="0"/>
              </a:rPr>
              <a:t>zurück </a:t>
            </a:r>
            <a:br>
              <a:rPr lang="de-DE" sz="1200" b="1" dirty="0">
                <a:latin typeface="Calibri Light" panose="020F0302020204030204" pitchFamily="34" charset="0"/>
                <a:cs typeface="Calibri Light" panose="020F0302020204030204" pitchFamily="34" charset="0"/>
              </a:rPr>
            </a:br>
            <a:r>
              <a:rPr lang="de-DE" sz="1200" b="1" dirty="0">
                <a:latin typeface="Calibri Light" panose="020F0302020204030204" pitchFamily="34" charset="0"/>
                <a:cs typeface="Calibri Light" panose="020F0302020204030204" pitchFamily="34" charset="0"/>
              </a:rPr>
              <a:t>zum Start</a:t>
            </a:r>
            <a:endParaRPr lang="de-CH" sz="1200" b="1" dirty="0">
              <a:latin typeface="Calibri Light" panose="020F0302020204030204" pitchFamily="34" charset="0"/>
              <a:cs typeface="Calibri Light" panose="020F0302020204030204" pitchFamily="34" charset="0"/>
            </a:endParaRPr>
          </a:p>
        </p:txBody>
      </p:sp>
      <p:sp>
        <p:nvSpPr>
          <p:cNvPr id="6" name="Rechteck 5">
            <a:extLst>
              <a:ext uri="{FF2B5EF4-FFF2-40B4-BE49-F238E27FC236}">
                <a16:creationId xmlns:a16="http://schemas.microsoft.com/office/drawing/2014/main" id="{4BF6F644-A966-EC55-B42C-F8337FFD16F2}"/>
              </a:ext>
            </a:extLst>
          </p:cNvPr>
          <p:cNvSpPr/>
          <p:nvPr/>
        </p:nvSpPr>
        <p:spPr>
          <a:xfrm>
            <a:off x="628650" y="4601467"/>
            <a:ext cx="6111925" cy="493362"/>
          </a:xfrm>
          <a:prstGeom prst="rec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70C0"/>
                </a:solidFill>
                <a:latin typeface="Calibri Light" panose="020F0302020204030204" pitchFamily="34" charset="0"/>
                <a:ea typeface="+mj-ea"/>
                <a:cs typeface="Calibri Light" panose="020F0302020204030204" pitchFamily="34" charset="0"/>
              </a:rPr>
              <a:t>Sie werden NIE mehr einen gefrorenen Weiher betreten!</a:t>
            </a:r>
            <a:endParaRPr lang="de-CH" sz="1600" b="1" dirty="0">
              <a:solidFill>
                <a:srgbClr val="0070C0"/>
              </a:solidFill>
              <a:latin typeface="Calibri Light" panose="020F0302020204030204" pitchFamily="34" charset="0"/>
              <a:ea typeface="+mj-ea"/>
              <a:cs typeface="Calibri Light" panose="020F0302020204030204" pitchFamily="34" charset="0"/>
            </a:endParaRPr>
          </a:p>
        </p:txBody>
      </p:sp>
      <p:pic>
        <p:nvPicPr>
          <p:cNvPr id="11" name="Grafik 10">
            <a:extLst>
              <a:ext uri="{FF2B5EF4-FFF2-40B4-BE49-F238E27FC236}">
                <a16:creationId xmlns:a16="http://schemas.microsoft.com/office/drawing/2014/main" id="{21E45B78-A7CA-39DE-B24F-066A60BCF6DF}"/>
              </a:ext>
            </a:extLst>
          </p:cNvPr>
          <p:cNvPicPr>
            <a:picLocks noChangeAspect="1"/>
          </p:cNvPicPr>
          <p:nvPr/>
        </p:nvPicPr>
        <p:blipFill rotWithShape="1">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rot="16200000">
            <a:off x="6692276" y="358423"/>
            <a:ext cx="1525922" cy="2120226"/>
          </a:xfrm>
          <a:prstGeom prst="rect">
            <a:avLst/>
          </a:prstGeom>
        </p:spPr>
      </p:pic>
    </p:spTree>
    <p:extLst>
      <p:ext uri="{BB962C8B-B14F-4D97-AF65-F5344CB8AC3E}">
        <p14:creationId xmlns:p14="http://schemas.microsoft.com/office/powerpoint/2010/main" val="209892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811B576-779A-DC09-0ED4-AC50AA1915D8}"/>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7" name="Titel 1">
            <a:extLst>
              <a:ext uri="{FF2B5EF4-FFF2-40B4-BE49-F238E27FC236}">
                <a16:creationId xmlns:a16="http://schemas.microsoft.com/office/drawing/2014/main" id="{0B7809AF-C014-BD79-FEF9-65216D1C5A26}"/>
              </a:ext>
            </a:extLst>
          </p:cNvPr>
          <p:cNvSpPr txBox="1">
            <a:spLocks/>
          </p:cNvSpPr>
          <p:nvPr/>
        </p:nvSpPr>
        <p:spPr>
          <a:xfrm>
            <a:off x="546852" y="695942"/>
            <a:ext cx="7772400" cy="51344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Janas Bruder versucht den Handschuh mit dem Eishockeystock zu erreichen.</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Erst nach mehreren Versuchen gelingt es ihm endlich, </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den Handschuh Richtung Ufer zu ziehen.</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Jana ist froh, als sie ihren schönen Handschuh wieder anziehen kann!</a:t>
            </a:r>
            <a:br>
              <a:rPr lang="de-DE" sz="1800" dirty="0">
                <a:latin typeface="Calibri Light" panose="020F0302020204030204" pitchFamily="34" charset="0"/>
                <a:cs typeface="Calibri Light" panose="020F0302020204030204" pitchFamily="34" charset="0"/>
              </a:rPr>
            </a:br>
            <a:endParaRPr lang="de-DE" sz="1800" dirty="0">
              <a:latin typeface="Calibri Light" panose="020F0302020204030204" pitchFamily="34" charset="0"/>
              <a:cs typeface="Calibri Light" panose="020F0302020204030204" pitchFamily="34" charset="0"/>
            </a:endParaRPr>
          </a:p>
          <a:p>
            <a:pPr>
              <a:lnSpc>
                <a:spcPct val="150000"/>
              </a:lnSpc>
            </a:pPr>
            <a:r>
              <a:rPr lang="de-DE" sz="1800" dirty="0">
                <a:latin typeface="Calibri Light" panose="020F0302020204030204" pitchFamily="34" charset="0"/>
                <a:cs typeface="Calibri Light" panose="020F0302020204030204" pitchFamily="34" charset="0"/>
              </a:rPr>
              <a:t>Die Kinder haben richtig entschieden. </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endParaRPr lang="de-DE" sz="1800" dirty="0">
              <a:latin typeface="Calibri Light" panose="020F0302020204030204" pitchFamily="34" charset="0"/>
              <a:cs typeface="Calibri Light" panose="020F0302020204030204" pitchFamily="34" charset="0"/>
            </a:endParaRPr>
          </a:p>
          <a:p>
            <a:pPr>
              <a:lnSpc>
                <a:spcPct val="150000"/>
              </a:lnSpc>
            </a:pPr>
            <a:br>
              <a:rPr lang="de-DE" sz="1800" b="1"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endParaRPr lang="de-CH" sz="1800" dirty="0">
              <a:latin typeface="Calibri Light" panose="020F0302020204030204" pitchFamily="34" charset="0"/>
              <a:cs typeface="Calibri Light" panose="020F0302020204030204" pitchFamily="34" charset="0"/>
            </a:endParaRPr>
          </a:p>
        </p:txBody>
      </p:sp>
      <p:pic>
        <p:nvPicPr>
          <p:cNvPr id="5" name="Grafik 4">
            <a:extLst>
              <a:ext uri="{FF2B5EF4-FFF2-40B4-BE49-F238E27FC236}">
                <a16:creationId xmlns:a16="http://schemas.microsoft.com/office/drawing/2014/main" id="{23A2A4C3-2682-9507-E95A-0DA4EF7F2CE7}"/>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flipH="1">
            <a:off x="3942801" y="3615030"/>
            <a:ext cx="3608689" cy="2780633"/>
          </a:xfrm>
          <a:prstGeom prst="rect">
            <a:avLst/>
          </a:prstGeom>
        </p:spPr>
      </p:pic>
      <p:pic>
        <p:nvPicPr>
          <p:cNvPr id="3" name="Grafik 2">
            <a:extLst>
              <a:ext uri="{FF2B5EF4-FFF2-40B4-BE49-F238E27FC236}">
                <a16:creationId xmlns:a16="http://schemas.microsoft.com/office/drawing/2014/main" id="{2A347EA5-AAFB-C1FC-564F-25E489FF3A98}"/>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p:blipFill>
        <p:spPr>
          <a:xfrm rot="19398630" flipH="1">
            <a:off x="5081768" y="4724742"/>
            <a:ext cx="1156790" cy="1225467"/>
          </a:xfrm>
          <a:prstGeom prst="rect">
            <a:avLst/>
          </a:prstGeom>
        </p:spPr>
      </p:pic>
      <p:pic>
        <p:nvPicPr>
          <p:cNvPr id="9" name="Grafik 8">
            <a:extLst>
              <a:ext uri="{FF2B5EF4-FFF2-40B4-BE49-F238E27FC236}">
                <a16:creationId xmlns:a16="http://schemas.microsoft.com/office/drawing/2014/main" id="{298C5BFB-4977-D256-7B3D-93F751A0EF4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5400000">
            <a:off x="6078387" y="1602932"/>
            <a:ext cx="823355" cy="807557"/>
          </a:xfrm>
          <a:prstGeom prst="rect">
            <a:avLst/>
          </a:prstGeom>
        </p:spPr>
      </p:pic>
      <p:pic>
        <p:nvPicPr>
          <p:cNvPr id="10" name="Grafik 9">
            <a:extLst>
              <a:ext uri="{FF2B5EF4-FFF2-40B4-BE49-F238E27FC236}">
                <a16:creationId xmlns:a16="http://schemas.microsoft.com/office/drawing/2014/main" id="{B554D0DE-F18B-15D0-029A-9D3900DAE8F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5400000">
            <a:off x="7287581" y="2169902"/>
            <a:ext cx="823355" cy="807557"/>
          </a:xfrm>
          <a:prstGeom prst="rect">
            <a:avLst/>
          </a:prstGeom>
        </p:spPr>
      </p:pic>
      <p:pic>
        <p:nvPicPr>
          <p:cNvPr id="11" name="Grafik 10">
            <a:extLst>
              <a:ext uri="{FF2B5EF4-FFF2-40B4-BE49-F238E27FC236}">
                <a16:creationId xmlns:a16="http://schemas.microsoft.com/office/drawing/2014/main" id="{317DB5E0-885E-C91B-0005-A215C09829A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5400000">
            <a:off x="7139813" y="1103881"/>
            <a:ext cx="823355" cy="807557"/>
          </a:xfrm>
          <a:prstGeom prst="rect">
            <a:avLst/>
          </a:prstGeom>
        </p:spPr>
      </p:pic>
      <p:sp>
        <p:nvSpPr>
          <p:cNvPr id="12" name="Ellipse 11">
            <a:hlinkClick r:id="" action="ppaction://hlinkshowjump?jump=firstslide"/>
            <a:extLst>
              <a:ext uri="{FF2B5EF4-FFF2-40B4-BE49-F238E27FC236}">
                <a16:creationId xmlns:a16="http://schemas.microsoft.com/office/drawing/2014/main" id="{00B76D0E-ADA0-E8E5-3B0B-1242E6DCAAB3}"/>
              </a:ext>
            </a:extLst>
          </p:cNvPr>
          <p:cNvSpPr/>
          <p:nvPr/>
        </p:nvSpPr>
        <p:spPr>
          <a:xfrm>
            <a:off x="7623133" y="5462414"/>
            <a:ext cx="1080000" cy="108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1200" b="1" dirty="0">
                <a:latin typeface="Calibri Light" panose="020F0302020204030204" pitchFamily="34" charset="0"/>
                <a:cs typeface="Calibri Light" panose="020F0302020204030204" pitchFamily="34" charset="0"/>
              </a:rPr>
              <a:t>zurück </a:t>
            </a:r>
            <a:br>
              <a:rPr lang="de-DE" sz="1200" b="1" dirty="0">
                <a:latin typeface="Calibri Light" panose="020F0302020204030204" pitchFamily="34" charset="0"/>
                <a:cs typeface="Calibri Light" panose="020F0302020204030204" pitchFamily="34" charset="0"/>
              </a:rPr>
            </a:br>
            <a:r>
              <a:rPr lang="de-DE" sz="1200" b="1" dirty="0">
                <a:latin typeface="Calibri Light" panose="020F0302020204030204" pitchFamily="34" charset="0"/>
                <a:cs typeface="Calibri Light" panose="020F0302020204030204" pitchFamily="34" charset="0"/>
              </a:rPr>
              <a:t>zum Start</a:t>
            </a:r>
            <a:endParaRPr lang="de-CH" sz="1200" b="1" dirty="0">
              <a:latin typeface="Calibri Light" panose="020F0302020204030204" pitchFamily="34" charset="0"/>
              <a:cs typeface="Calibri Light" panose="020F0302020204030204" pitchFamily="34" charset="0"/>
            </a:endParaRPr>
          </a:p>
        </p:txBody>
      </p:sp>
      <p:sp>
        <p:nvSpPr>
          <p:cNvPr id="4" name="Rechteck 3">
            <a:extLst>
              <a:ext uri="{FF2B5EF4-FFF2-40B4-BE49-F238E27FC236}">
                <a16:creationId xmlns:a16="http://schemas.microsoft.com/office/drawing/2014/main" id="{2D2FEFB6-3440-552C-310F-263639E325DC}"/>
              </a:ext>
            </a:extLst>
          </p:cNvPr>
          <p:cNvSpPr/>
          <p:nvPr/>
        </p:nvSpPr>
        <p:spPr>
          <a:xfrm>
            <a:off x="424677" y="5005346"/>
            <a:ext cx="3608689" cy="1294645"/>
          </a:xfrm>
          <a:prstGeom prst="rec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rgbClr val="0070C0"/>
                </a:solidFill>
                <a:latin typeface="Calibri Light" panose="020F0302020204030204" pitchFamily="34" charset="0"/>
                <a:cs typeface="Calibri Light" panose="020F0302020204030204" pitchFamily="34" charset="0"/>
              </a:rPr>
              <a:t>Betrete NIE einen gefrorenen Weiher! </a:t>
            </a:r>
            <a:br>
              <a:rPr lang="de-DE" sz="1800" b="1" dirty="0">
                <a:solidFill>
                  <a:srgbClr val="0070C0"/>
                </a:solidFill>
                <a:latin typeface="Calibri Light" panose="020F0302020204030204" pitchFamily="34" charset="0"/>
                <a:cs typeface="Calibri Light" panose="020F0302020204030204" pitchFamily="34" charset="0"/>
              </a:rPr>
            </a:br>
            <a:br>
              <a:rPr lang="de-DE" sz="1800" b="1" dirty="0">
                <a:solidFill>
                  <a:srgbClr val="0070C0"/>
                </a:solidFill>
                <a:latin typeface="Calibri Light" panose="020F0302020204030204" pitchFamily="34" charset="0"/>
                <a:cs typeface="Calibri Light" panose="020F0302020204030204" pitchFamily="34" charset="0"/>
              </a:rPr>
            </a:br>
            <a:r>
              <a:rPr lang="de-DE" sz="1800" b="1" dirty="0">
                <a:solidFill>
                  <a:srgbClr val="0070C0"/>
                </a:solidFill>
                <a:latin typeface="Calibri Light" panose="020F0302020204030204" pitchFamily="34" charset="0"/>
                <a:cs typeface="Calibri Light" panose="020F0302020204030204" pitchFamily="34" charset="0"/>
              </a:rPr>
              <a:t>Das Eis könnte brechen!</a:t>
            </a:r>
            <a:endParaRPr lang="de-CH" dirty="0"/>
          </a:p>
        </p:txBody>
      </p:sp>
    </p:spTree>
    <p:extLst>
      <p:ext uri="{BB962C8B-B14F-4D97-AF65-F5344CB8AC3E}">
        <p14:creationId xmlns:p14="http://schemas.microsoft.com/office/powerpoint/2010/main" val="330277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7EED58F-ED6D-ABA3-3D28-090C8891BDA6}"/>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7" name="Rechteck 6">
            <a:hlinkClick r:id="rId2" action="ppaction://hlinksldjump"/>
            <a:extLst>
              <a:ext uri="{FF2B5EF4-FFF2-40B4-BE49-F238E27FC236}">
                <a16:creationId xmlns:a16="http://schemas.microsoft.com/office/drawing/2014/main" id="{2BBCC420-0E33-4123-E5EA-CD9B624A399E}"/>
              </a:ext>
            </a:extLst>
          </p:cNvPr>
          <p:cNvSpPr/>
          <p:nvPr/>
        </p:nvSpPr>
        <p:spPr>
          <a:xfrm>
            <a:off x="1019568" y="5123210"/>
            <a:ext cx="2078654"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t>Jana geht aufs Eis </a:t>
            </a:r>
            <a:endParaRPr lang="de-CH" dirty="0"/>
          </a:p>
        </p:txBody>
      </p:sp>
      <p:sp>
        <p:nvSpPr>
          <p:cNvPr id="8" name="Rechteck 7">
            <a:hlinkClick r:id="rId3" action="ppaction://hlinksldjump"/>
            <a:extLst>
              <a:ext uri="{FF2B5EF4-FFF2-40B4-BE49-F238E27FC236}">
                <a16:creationId xmlns:a16="http://schemas.microsoft.com/office/drawing/2014/main" id="{8F8F6958-D6D5-E689-F4E7-2226CBE91978}"/>
              </a:ext>
            </a:extLst>
          </p:cNvPr>
          <p:cNvSpPr/>
          <p:nvPr/>
        </p:nvSpPr>
        <p:spPr>
          <a:xfrm>
            <a:off x="4656775" y="5123210"/>
            <a:ext cx="1817268"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t>Eishockey-</a:t>
            </a:r>
            <a:br>
              <a:rPr lang="de-DE" dirty="0"/>
            </a:br>
            <a:r>
              <a:rPr lang="de-DE" dirty="0"/>
              <a:t>Stock</a:t>
            </a:r>
            <a:endParaRPr lang="de-CH" dirty="0"/>
          </a:p>
        </p:txBody>
      </p:sp>
      <p:sp>
        <p:nvSpPr>
          <p:cNvPr id="9" name="Titel 1">
            <a:extLst>
              <a:ext uri="{FF2B5EF4-FFF2-40B4-BE49-F238E27FC236}">
                <a16:creationId xmlns:a16="http://schemas.microsoft.com/office/drawing/2014/main" id="{23D94730-0489-1EEA-6322-FD9AF84A4FD6}"/>
              </a:ext>
            </a:extLst>
          </p:cNvPr>
          <p:cNvSpPr txBox="1">
            <a:spLocks/>
          </p:cNvSpPr>
          <p:nvPr/>
        </p:nvSpPr>
        <p:spPr>
          <a:xfrm>
            <a:off x="755081" y="1014790"/>
            <a:ext cx="7772400" cy="18833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800" dirty="0">
                <a:latin typeface="Calibri Light" panose="020F0302020204030204" pitchFamily="34" charset="0"/>
                <a:cs typeface="Calibri Light" panose="020F0302020204030204" pitchFamily="34" charset="0"/>
              </a:rPr>
              <a:t>Wie könnten die Kinder den Handschuh vom Eis holen?</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Soll sich Jana vorsichtig zu </a:t>
            </a:r>
            <a:r>
              <a:rPr lang="de-DE" sz="1800" dirty="0" err="1">
                <a:latin typeface="Calibri Light" panose="020F0302020204030204" pitchFamily="34" charset="0"/>
                <a:cs typeface="Calibri Light" panose="020F0302020204030204" pitchFamily="34" charset="0"/>
              </a:rPr>
              <a:t>Fuss</a:t>
            </a:r>
            <a:r>
              <a:rPr lang="de-DE" sz="1800" dirty="0">
                <a:latin typeface="Calibri Light" panose="020F0302020204030204" pitchFamily="34" charset="0"/>
                <a:cs typeface="Calibri Light" panose="020F0302020204030204" pitchFamily="34" charset="0"/>
              </a:rPr>
              <a:t> aufs Eis hinaus wagen?</a:t>
            </a:r>
          </a:p>
          <a:p>
            <a:pPr>
              <a:lnSpc>
                <a:spcPct val="150000"/>
              </a:lnSpc>
            </a:pPr>
            <a:r>
              <a:rPr lang="de-DE" sz="1800" dirty="0">
                <a:latin typeface="Calibri Light" panose="020F0302020204030204" pitchFamily="34" charset="0"/>
                <a:cs typeface="Calibri Light" panose="020F0302020204030204" pitchFamily="34" charset="0"/>
              </a:rPr>
              <a:t>Oder sollen sie es besser mit dem Eishockeystock versuchen, </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der neben dem Weiher im Schnee liegt?</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endParaRPr lang="de-CH" sz="1800" dirty="0">
              <a:latin typeface="Calibri Light" panose="020F0302020204030204" pitchFamily="34" charset="0"/>
              <a:cs typeface="Calibri Light" panose="020F0302020204030204" pitchFamily="34" charset="0"/>
            </a:endParaRPr>
          </a:p>
        </p:txBody>
      </p:sp>
      <p:pic>
        <p:nvPicPr>
          <p:cNvPr id="12" name="Grafik 11" descr="Ein Bild, das Text enthält.&#10;&#10;Automatisch generierte Beschreibung">
            <a:extLst>
              <a:ext uri="{FF2B5EF4-FFF2-40B4-BE49-F238E27FC236}">
                <a16:creationId xmlns:a16="http://schemas.microsoft.com/office/drawing/2014/main" id="{C8DCC89D-88F3-4920-81AA-3E6DD7161A3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6200000" flipV="1">
            <a:off x="7162424" y="60597"/>
            <a:ext cx="1159338" cy="1570776"/>
          </a:xfrm>
          <a:prstGeom prst="rect">
            <a:avLst/>
          </a:prstGeom>
        </p:spPr>
      </p:pic>
      <p:pic>
        <p:nvPicPr>
          <p:cNvPr id="14" name="Grafik 13">
            <a:extLst>
              <a:ext uri="{FF2B5EF4-FFF2-40B4-BE49-F238E27FC236}">
                <a16:creationId xmlns:a16="http://schemas.microsoft.com/office/drawing/2014/main" id="{E43B7F85-E5F6-4202-BDEC-335CDB59551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p:blipFill>
        <p:spPr>
          <a:xfrm rot="16200000">
            <a:off x="5042781" y="3064333"/>
            <a:ext cx="1390001" cy="1472524"/>
          </a:xfrm>
          <a:prstGeom prst="rect">
            <a:avLst/>
          </a:prstGeom>
        </p:spPr>
      </p:pic>
      <p:pic>
        <p:nvPicPr>
          <p:cNvPr id="15" name="Grafik 14">
            <a:extLst>
              <a:ext uri="{FF2B5EF4-FFF2-40B4-BE49-F238E27FC236}">
                <a16:creationId xmlns:a16="http://schemas.microsoft.com/office/drawing/2014/main" id="{E3C7DE1A-BC44-0A84-1674-405CFDBCC30B}"/>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16200000" flipH="1">
            <a:off x="1031493" y="3554098"/>
            <a:ext cx="2054804" cy="811450"/>
          </a:xfrm>
          <a:prstGeom prst="rect">
            <a:avLst/>
          </a:prstGeom>
        </p:spPr>
      </p:pic>
    </p:spTree>
    <p:extLst>
      <p:ext uri="{BB962C8B-B14F-4D97-AF65-F5344CB8AC3E}">
        <p14:creationId xmlns:p14="http://schemas.microsoft.com/office/powerpoint/2010/main" val="265635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6075E10-AFDB-DF4F-C909-C654D4F5DF78}"/>
              </a:ext>
            </a:extLst>
          </p:cNvPr>
          <p:cNvSpPr/>
          <p:nvPr/>
        </p:nvSpPr>
        <p:spPr>
          <a:xfrm>
            <a:off x="0" y="0"/>
            <a:ext cx="2193200" cy="6858000"/>
          </a:xfrm>
          <a:prstGeom prst="rect">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dirty="0"/>
          </a:p>
        </p:txBody>
      </p:sp>
      <p:sp>
        <p:nvSpPr>
          <p:cNvPr id="4" name="Titel 1">
            <a:extLst>
              <a:ext uri="{FF2B5EF4-FFF2-40B4-BE49-F238E27FC236}">
                <a16:creationId xmlns:a16="http://schemas.microsoft.com/office/drawing/2014/main" id="{9DB48CCC-911A-C4BB-071C-2F5FA9F8DBDC}"/>
              </a:ext>
            </a:extLst>
          </p:cNvPr>
          <p:cNvSpPr txBox="1">
            <a:spLocks/>
          </p:cNvSpPr>
          <p:nvPr/>
        </p:nvSpPr>
        <p:spPr>
          <a:xfrm>
            <a:off x="755083" y="588209"/>
            <a:ext cx="7772400" cy="43730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800" dirty="0"/>
              <a:t>... auf dem gefrorenen Weiher.</a:t>
            </a:r>
          </a:p>
          <a:p>
            <a:pPr>
              <a:lnSpc>
                <a:spcPct val="150000"/>
              </a:lnSpc>
            </a:pPr>
            <a:endParaRPr lang="de-DE" sz="1800" dirty="0"/>
          </a:p>
          <a:p>
            <a:pPr>
              <a:lnSpc>
                <a:spcPct val="150000"/>
              </a:lnSpc>
            </a:pPr>
            <a:endParaRPr lang="de-DE" sz="1800" dirty="0"/>
          </a:p>
          <a:p>
            <a:pPr>
              <a:lnSpc>
                <a:spcPct val="150000"/>
              </a:lnSpc>
            </a:pPr>
            <a:endParaRPr lang="de-DE" sz="1800" dirty="0"/>
          </a:p>
          <a:p>
            <a:pPr>
              <a:lnSpc>
                <a:spcPct val="150000"/>
              </a:lnSpc>
            </a:pPr>
            <a:endParaRPr lang="de-DE" sz="1800" dirty="0"/>
          </a:p>
          <a:p>
            <a:pPr>
              <a:lnSpc>
                <a:spcPct val="150000"/>
              </a:lnSpc>
            </a:pPr>
            <a:endParaRPr lang="de-DE" sz="1800" dirty="0"/>
          </a:p>
          <a:p>
            <a:pPr>
              <a:lnSpc>
                <a:spcPct val="150000"/>
              </a:lnSpc>
            </a:pPr>
            <a:endParaRPr lang="de-DE" sz="1800" dirty="0"/>
          </a:p>
          <a:p>
            <a:pPr>
              <a:lnSpc>
                <a:spcPct val="150000"/>
              </a:lnSpc>
            </a:pPr>
            <a:endParaRPr lang="de-DE" sz="1800" dirty="0"/>
          </a:p>
          <a:p>
            <a:pPr>
              <a:lnSpc>
                <a:spcPct val="150000"/>
              </a:lnSpc>
            </a:pPr>
            <a:endParaRPr lang="de-DE" sz="1800" dirty="0"/>
          </a:p>
          <a:p>
            <a:pPr>
              <a:lnSpc>
                <a:spcPct val="150000"/>
              </a:lnSpc>
            </a:pPr>
            <a:endParaRPr lang="de-DE" sz="1800" dirty="0"/>
          </a:p>
          <a:p>
            <a:pPr>
              <a:lnSpc>
                <a:spcPct val="150000"/>
              </a:lnSpc>
            </a:pPr>
            <a:endParaRPr lang="de-DE" sz="1800" dirty="0"/>
          </a:p>
        </p:txBody>
      </p:sp>
      <p:sp>
        <p:nvSpPr>
          <p:cNvPr id="7" name="Rechteck 6">
            <a:hlinkClick r:id="rId2" action="ppaction://hlinksldjump"/>
            <a:extLst>
              <a:ext uri="{FF2B5EF4-FFF2-40B4-BE49-F238E27FC236}">
                <a16:creationId xmlns:a16="http://schemas.microsoft.com/office/drawing/2014/main" id="{087B89ED-64A1-0A04-C4C7-0612A7F93794}"/>
              </a:ext>
            </a:extLst>
          </p:cNvPr>
          <p:cNvSpPr/>
          <p:nvPr/>
        </p:nvSpPr>
        <p:spPr>
          <a:xfrm>
            <a:off x="861404" y="5329836"/>
            <a:ext cx="1620571"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t>2-5 cm</a:t>
            </a:r>
            <a:endParaRPr lang="de-CH" dirty="0"/>
          </a:p>
        </p:txBody>
      </p:sp>
      <p:pic>
        <p:nvPicPr>
          <p:cNvPr id="2" name="Grafik 1">
            <a:extLst>
              <a:ext uri="{FF2B5EF4-FFF2-40B4-BE49-F238E27FC236}">
                <a16:creationId xmlns:a16="http://schemas.microsoft.com/office/drawing/2014/main" id="{D2B009AA-D2B1-A4AF-A330-FC91F2D0500D}"/>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flipH="1">
            <a:off x="2193200" y="1037401"/>
            <a:ext cx="3554369" cy="2738778"/>
          </a:xfrm>
          <a:prstGeom prst="rect">
            <a:avLst/>
          </a:prstGeom>
        </p:spPr>
      </p:pic>
      <p:sp>
        <p:nvSpPr>
          <p:cNvPr id="5" name="Textfeld 4">
            <a:extLst>
              <a:ext uri="{FF2B5EF4-FFF2-40B4-BE49-F238E27FC236}">
                <a16:creationId xmlns:a16="http://schemas.microsoft.com/office/drawing/2014/main" id="{EEAADFB0-B317-9489-919B-0FE60BEFA581}"/>
              </a:ext>
            </a:extLst>
          </p:cNvPr>
          <p:cNvSpPr txBox="1"/>
          <p:nvPr/>
        </p:nvSpPr>
        <p:spPr>
          <a:xfrm>
            <a:off x="773189" y="3847218"/>
            <a:ext cx="7754294" cy="2126864"/>
          </a:xfrm>
          <a:prstGeom prst="rect">
            <a:avLst/>
          </a:prstGeom>
          <a:noFill/>
        </p:spPr>
        <p:txBody>
          <a:bodyPr wrap="square">
            <a:spAutoFit/>
          </a:bodyPr>
          <a:lstStyle/>
          <a:p>
            <a:pPr>
              <a:lnSpc>
                <a:spcPct val="150000"/>
              </a:lnSpc>
            </a:pPr>
            <a:r>
              <a:rPr lang="de-DE" sz="1800" dirty="0">
                <a:latin typeface="Calibri Light" panose="020F0302020204030204" pitchFamily="34" charset="0"/>
                <a:cs typeface="Calibri Light" panose="020F0302020204030204" pitchFamily="34" charset="0"/>
              </a:rPr>
              <a:t>Die Kinder überlegen sich: </a:t>
            </a:r>
            <a:br>
              <a:rPr lang="de-DE" sz="1800" dirty="0">
                <a:latin typeface="Calibri Light" panose="020F0302020204030204" pitchFamily="34" charset="0"/>
                <a:cs typeface="Calibri Light" panose="020F0302020204030204" pitchFamily="34" charset="0"/>
              </a:rPr>
            </a:br>
            <a:r>
              <a:rPr lang="de-DE" sz="1800" dirty="0">
                <a:latin typeface="Calibri Light" panose="020F0302020204030204" pitchFamily="34" charset="0"/>
                <a:cs typeface="Calibri Light" panose="020F0302020204030204" pitchFamily="34" charset="0"/>
              </a:rPr>
              <a:t>Wie dick muss die Eisschicht wohl sein, damit sie einen Menschen tragen kann? Was denkst du?</a:t>
            </a:r>
            <a:br>
              <a:rPr lang="de-DE" sz="1800" dirty="0">
                <a:latin typeface="Calibri Light" panose="020F0302020204030204" pitchFamily="34" charset="0"/>
                <a:cs typeface="Calibri Light" panose="020F0302020204030204" pitchFamily="34" charset="0"/>
              </a:rPr>
            </a:br>
            <a:br>
              <a:rPr lang="de-DE" sz="1800" dirty="0">
                <a:latin typeface="Calibri Light" panose="020F0302020204030204" pitchFamily="34" charset="0"/>
                <a:cs typeface="Calibri Light" panose="020F0302020204030204" pitchFamily="34" charset="0"/>
              </a:rPr>
            </a:br>
            <a:endParaRPr lang="de-CH" sz="1800" dirty="0">
              <a:latin typeface="Calibri Light" panose="020F0302020204030204" pitchFamily="34" charset="0"/>
              <a:cs typeface="Calibri Light" panose="020F0302020204030204" pitchFamily="34" charset="0"/>
            </a:endParaRPr>
          </a:p>
        </p:txBody>
      </p:sp>
      <p:pic>
        <p:nvPicPr>
          <p:cNvPr id="8" name="Grafik 7">
            <a:extLst>
              <a:ext uri="{FF2B5EF4-FFF2-40B4-BE49-F238E27FC236}">
                <a16:creationId xmlns:a16="http://schemas.microsoft.com/office/drawing/2014/main" id="{9C502638-15D7-2B26-1ED4-98F2180620E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5400000">
            <a:off x="5694039" y="4725185"/>
            <a:ext cx="1290638" cy="1305498"/>
          </a:xfrm>
          <a:prstGeom prst="rect">
            <a:avLst/>
          </a:prstGeom>
        </p:spPr>
      </p:pic>
      <p:pic>
        <p:nvPicPr>
          <p:cNvPr id="9" name="Grafik 8">
            <a:extLst>
              <a:ext uri="{FF2B5EF4-FFF2-40B4-BE49-F238E27FC236}">
                <a16:creationId xmlns:a16="http://schemas.microsoft.com/office/drawing/2014/main" id="{6D875890-6447-F20E-2ABE-7A4349CD4B94}"/>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16200000" flipH="1">
            <a:off x="6568349" y="4717610"/>
            <a:ext cx="1290638" cy="1305498"/>
          </a:xfrm>
          <a:prstGeom prst="rect">
            <a:avLst/>
          </a:prstGeom>
        </p:spPr>
      </p:pic>
      <p:sp>
        <p:nvSpPr>
          <p:cNvPr id="10" name="Rechteck 9">
            <a:hlinkClick r:id="rId7" action="ppaction://hlinksldjump"/>
            <a:extLst>
              <a:ext uri="{FF2B5EF4-FFF2-40B4-BE49-F238E27FC236}">
                <a16:creationId xmlns:a16="http://schemas.microsoft.com/office/drawing/2014/main" id="{3605FAA9-D07E-3108-A270-272304BEEAE9}"/>
              </a:ext>
            </a:extLst>
          </p:cNvPr>
          <p:cNvSpPr/>
          <p:nvPr/>
        </p:nvSpPr>
        <p:spPr>
          <a:xfrm>
            <a:off x="3237424" y="5302305"/>
            <a:ext cx="1620571" cy="72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a:t>10-12 cm</a:t>
            </a:r>
            <a:endParaRPr lang="de-CH" dirty="0"/>
          </a:p>
        </p:txBody>
      </p:sp>
    </p:spTree>
    <p:extLst>
      <p:ext uri="{BB962C8B-B14F-4D97-AF65-F5344CB8AC3E}">
        <p14:creationId xmlns:p14="http://schemas.microsoft.com/office/powerpoint/2010/main" val="4878206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718</Words>
  <Application>Microsoft Office PowerPoint</Application>
  <PresentationFormat>Bildschirmpräsentation (4:3)</PresentationFormat>
  <Paragraphs>42</Paragraphs>
  <Slides>11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vt:lpstr>
      <vt:lpstr>PowerPoint-Präsentation</vt:lpstr>
      <vt:lpstr>Jana und ihre Familie fahren mit ihren Nachbarn in die Winterferien.   Die Kinder überlegen, ob sie am ersten Tag lieber Skifahren gehen  oder sich zu einer Schneeballschlacht treffen sollen:</vt:lpstr>
      <vt:lpstr>PowerPoint-Präsentation</vt:lpstr>
      <vt:lpstr>PowerPoint-Präsentation</vt:lpstr>
      <vt:lpstr>  Vorsichtig wagt sich Jana in kleinen Schritten auf den gefrorenen Weiher hinaus. Als sie beim Handschuh ankommt, hört sie plötzlich ein Knacken. Dann geht alles ganz schnell.      Das Eis kriegt feine Risse und bricht krachend unter Jana zusammen. Der rote Handschuh versinkt in der Tiefe des Weihers …        </vt:lpstr>
      <vt:lpstr>   Das eiskalte Wasser raubt Jana den Atem. Sie breitet ihre Arme aus, damit sie ihren Kopf über dem Wasser halten kann. Ihre nasse Skikleidung zieht sie nach unten.    Ein Kind der Nachbarsfamilie rennt schnell zum nächsten Skilift, um Hilfe zu holen. Gleichzeitig legt sich Janas Bruder auf dem Bauch aufs Eis und streckt Jana den Eishockey-Stock entgegen. Mit letzten Kräften klammert sich Jana mit einer Hand am Stock fest.  Alle Kinder ziehen so fest sie können am anderen Ende des Stocks.  Als sie Jana endlich am Ufer haben, ist auch schon ein Pistenretter da. Er bringt die Kinder zum Häuschen des Skilifts, damit sie sich dort aufwärmen können.    Zu diesem Zeitpunkt weiss Jana noch nicht, dass unter dem Weihnachtsbaum ein  Päckchen mit neuen, roten Handschuhen auf sie warten wird ...    </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Skiferien in Serfaus</dc:title>
  <dc:creator>Martina Cipriano</dc:creator>
  <cp:lastModifiedBy>Monika Zimmermann</cp:lastModifiedBy>
  <cp:revision>13</cp:revision>
  <dcterms:created xsi:type="dcterms:W3CDTF">2022-11-22T09:49:27Z</dcterms:created>
  <dcterms:modified xsi:type="dcterms:W3CDTF">2022-11-28T14:39:42Z</dcterms:modified>
</cp:coreProperties>
</file>